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66" r:id="rId3"/>
    <p:sldId id="340" r:id="rId4"/>
    <p:sldId id="341" r:id="rId5"/>
    <p:sldId id="359" r:id="rId6"/>
    <p:sldId id="314" r:id="rId7"/>
    <p:sldId id="315" r:id="rId8"/>
    <p:sldId id="316" r:id="rId9"/>
    <p:sldId id="320" r:id="rId10"/>
    <p:sldId id="268" r:id="rId11"/>
    <p:sldId id="325" r:id="rId12"/>
    <p:sldId id="269" r:id="rId13"/>
    <p:sldId id="336" r:id="rId14"/>
    <p:sldId id="322" r:id="rId15"/>
    <p:sldId id="272" r:id="rId16"/>
    <p:sldId id="326" r:id="rId17"/>
    <p:sldId id="317" r:id="rId18"/>
    <p:sldId id="324" r:id="rId19"/>
    <p:sldId id="358" r:id="rId20"/>
    <p:sldId id="350" r:id="rId21"/>
    <p:sldId id="351" r:id="rId22"/>
    <p:sldId id="352" r:id="rId23"/>
    <p:sldId id="353" r:id="rId24"/>
    <p:sldId id="357" r:id="rId25"/>
    <p:sldId id="327" r:id="rId26"/>
    <p:sldId id="328" r:id="rId27"/>
    <p:sldId id="344" r:id="rId28"/>
    <p:sldId id="329" r:id="rId29"/>
    <p:sldId id="343" r:id="rId30"/>
    <p:sldId id="330" r:id="rId31"/>
    <p:sldId id="342" r:id="rId32"/>
    <p:sldId id="337" r:id="rId33"/>
    <p:sldId id="355" r:id="rId34"/>
    <p:sldId id="356" r:id="rId35"/>
    <p:sldId id="270" r:id="rId36"/>
    <p:sldId id="319" r:id="rId37"/>
    <p:sldId id="338" r:id="rId38"/>
    <p:sldId id="333" r:id="rId39"/>
    <p:sldId id="332" r:id="rId40"/>
    <p:sldId id="331" r:id="rId41"/>
    <p:sldId id="334" r:id="rId42"/>
    <p:sldId id="273" r:id="rId43"/>
    <p:sldId id="280" r:id="rId44"/>
    <p:sldId id="305" r:id="rId45"/>
    <p:sldId id="306" r:id="rId46"/>
    <p:sldId id="307" r:id="rId47"/>
    <p:sldId id="308" r:id="rId48"/>
    <p:sldId id="309" r:id="rId49"/>
    <p:sldId id="310" r:id="rId50"/>
    <p:sldId id="311" r:id="rId51"/>
    <p:sldId id="313" r:id="rId52"/>
    <p:sldId id="288" r:id="rId53"/>
    <p:sldId id="354" r:id="rId54"/>
    <p:sldId id="289" r:id="rId55"/>
    <p:sldId id="321" r:id="rId56"/>
    <p:sldId id="33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4660"/>
  </p:normalViewPr>
  <p:slideViewPr>
    <p:cSldViewPr snapToGrid="0">
      <p:cViewPr varScale="1">
        <p:scale>
          <a:sx n="108" d="100"/>
          <a:sy n="108" d="100"/>
        </p:scale>
        <p:origin x="7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D97C9-1FBA-494C-A0D2-2483F6411BD3}" type="datetimeFigureOut">
              <a:rPr lang="en-GB" smtClean="0"/>
              <a:t>10/02/2023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8EF10-2FBB-4AB5-94C7-0464C273A9CD}" type="slidenum">
              <a:rPr lang="en-GB" smtClean="0"/>
              <a:t>‹#›</a:t>
            </a:fld>
            <a:endParaRPr lang="en-GB"/>
          </a:p>
        </p:txBody>
      </p:sp>
    </p:spTree>
    <p:extLst>
      <p:ext uri="{BB962C8B-B14F-4D97-AF65-F5344CB8AC3E}">
        <p14:creationId xmlns:p14="http://schemas.microsoft.com/office/powerpoint/2010/main" val="3362488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Roasting</a:t>
            </a:r>
            <a:r>
              <a:rPr lang="en-GB" baseline="0" dirty="0"/>
              <a:t> - </a:t>
            </a:r>
            <a:r>
              <a:rPr lang="en-GB" dirty="0"/>
              <a:t>– in which an image of a person is posted (either with or without their permission) and people are invited to criticise them. While this is viewed by young people as a form of ‘banter’ it is essentially cyberbullying.</a:t>
            </a:r>
          </a:p>
          <a:p>
            <a:endParaRPr lang="en-GB" dirty="0"/>
          </a:p>
          <a:p>
            <a:r>
              <a:rPr lang="en-GB" dirty="0"/>
              <a:t>Shaming - Is when a group of online, usually social media, users collectively attack a person or a company for their behaviour. The attacks are often insults, condemnations or threats to the victim of the attack. People can become quite self-righteous and put others down viciously. This type of online humiliation rarely justifies the supposed ‘crime’ and some of its victims’ lives have been ruined.</a:t>
            </a:r>
          </a:p>
          <a:p>
            <a:endParaRPr lang="en-GB" dirty="0"/>
          </a:p>
          <a:p>
            <a:r>
              <a:rPr lang="en-GB" dirty="0"/>
              <a:t>Trolling</a:t>
            </a:r>
            <a:r>
              <a:rPr lang="en-GB" baseline="0" dirty="0"/>
              <a:t> - </a:t>
            </a:r>
            <a:r>
              <a:rPr lang="en-GB" dirty="0"/>
              <a:t>This involves people fishing for conflict online. The troll’s bait is an inflammatory or bizarre comment, expertly designed to irritate people. They want people to respond to their remarks and to involve them in an infuriating, and pointless, argument. At best this behaviour can be viewed as banter – such as among rival football supporters. At worse, trolling targets have received death threats.</a:t>
            </a:r>
          </a:p>
          <a:p>
            <a:endParaRPr lang="en-GB" dirty="0"/>
          </a:p>
        </p:txBody>
      </p:sp>
      <p:sp>
        <p:nvSpPr>
          <p:cNvPr id="4" name="Slide Number Placeholder 3"/>
          <p:cNvSpPr>
            <a:spLocks noGrp="1"/>
          </p:cNvSpPr>
          <p:nvPr>
            <p:ph type="sldNum" sz="quarter" idx="10"/>
          </p:nvPr>
        </p:nvSpPr>
        <p:spPr/>
        <p:txBody>
          <a:bodyPr/>
          <a:lstStyle/>
          <a:p>
            <a:fld id="{9708EF10-2FBB-4AB5-94C7-0464C273A9CD}" type="slidenum">
              <a:rPr lang="en-GB" smtClean="0"/>
              <a:t>32</a:t>
            </a:fld>
            <a:endParaRPr lang="en-GB"/>
          </a:p>
        </p:txBody>
      </p:sp>
    </p:spTree>
    <p:extLst>
      <p:ext uri="{BB962C8B-B14F-4D97-AF65-F5344CB8AC3E}">
        <p14:creationId xmlns:p14="http://schemas.microsoft.com/office/powerpoint/2010/main" val="206615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Roasting</a:t>
            </a:r>
            <a:r>
              <a:rPr lang="en-GB" baseline="0" dirty="0"/>
              <a:t> - </a:t>
            </a:r>
            <a:r>
              <a:rPr lang="en-GB" dirty="0"/>
              <a:t>– in which an image of a person is posted (either with or without their permission) and people are invited to criticise them. While this is viewed by young people as a form of ‘banter’ it is essentially cyberbullying.</a:t>
            </a:r>
          </a:p>
          <a:p>
            <a:endParaRPr lang="en-GB" dirty="0"/>
          </a:p>
          <a:p>
            <a:r>
              <a:rPr lang="en-GB" dirty="0"/>
              <a:t>Shaming - Is when a group of online, usually social media, users collectively attack a person or a company for their behaviour. The attacks are often insults, condemnations or threats to the victim of the attack. People can become quite self-righteous and put others down viciously. This type of online humiliation rarely justifies the supposed ‘crime’ and some of its victims’ lives have been ruined.</a:t>
            </a:r>
          </a:p>
          <a:p>
            <a:endParaRPr lang="en-GB" dirty="0"/>
          </a:p>
          <a:p>
            <a:r>
              <a:rPr lang="en-GB" dirty="0"/>
              <a:t>Trolling</a:t>
            </a:r>
            <a:r>
              <a:rPr lang="en-GB" baseline="0" dirty="0"/>
              <a:t> - </a:t>
            </a:r>
            <a:r>
              <a:rPr lang="en-GB" dirty="0"/>
              <a:t>This involves people fishing for conflict online. The troll’s bait is an inflammatory or bizarre comment, expertly designed to irritate people. They want people to respond to their remarks and to involve them in an infuriating, and pointless, argument. At best this behaviour can be viewed as banter – such as among rival football supporters. At worse, trolling targets have received death threats.</a:t>
            </a:r>
          </a:p>
          <a:p>
            <a:endParaRPr lang="en-GB" dirty="0"/>
          </a:p>
        </p:txBody>
      </p:sp>
      <p:sp>
        <p:nvSpPr>
          <p:cNvPr id="4" name="Slide Number Placeholder 3"/>
          <p:cNvSpPr>
            <a:spLocks noGrp="1"/>
          </p:cNvSpPr>
          <p:nvPr>
            <p:ph type="sldNum" sz="quarter" idx="10"/>
          </p:nvPr>
        </p:nvSpPr>
        <p:spPr/>
        <p:txBody>
          <a:bodyPr/>
          <a:lstStyle/>
          <a:p>
            <a:fld id="{9708EF10-2FBB-4AB5-94C7-0464C273A9CD}" type="slidenum">
              <a:rPr lang="en-GB" smtClean="0"/>
              <a:t>42</a:t>
            </a:fld>
            <a:endParaRPr lang="en-GB"/>
          </a:p>
        </p:txBody>
      </p:sp>
    </p:spTree>
    <p:extLst>
      <p:ext uri="{BB962C8B-B14F-4D97-AF65-F5344CB8AC3E}">
        <p14:creationId xmlns:p14="http://schemas.microsoft.com/office/powerpoint/2010/main" val="180311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250658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1334658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2622162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at is CEOP">
    <p:spTree>
      <p:nvGrpSpPr>
        <p:cNvPr id="1" name=""/>
        <p:cNvGrpSpPr/>
        <p:nvPr/>
      </p:nvGrpSpPr>
      <p:grpSpPr>
        <a:xfrm>
          <a:off x="0" y="0"/>
          <a:ext cx="0" cy="0"/>
          <a:chOff x="0" y="0"/>
          <a:chExt cx="0" cy="0"/>
        </a:xfrm>
      </p:grpSpPr>
      <p:sp>
        <p:nvSpPr>
          <p:cNvPr id="7" name="Rounded Rectangle 6"/>
          <p:cNvSpPr/>
          <p:nvPr userDrawn="1"/>
        </p:nvSpPr>
        <p:spPr>
          <a:xfrm>
            <a:off x="628950" y="2154161"/>
            <a:ext cx="11009895" cy="3399973"/>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Box 3"/>
          <p:cNvSpPr txBox="1"/>
          <p:nvPr userDrawn="1"/>
        </p:nvSpPr>
        <p:spPr>
          <a:xfrm>
            <a:off x="467073" y="1374744"/>
            <a:ext cx="5569538" cy="492443"/>
          </a:xfrm>
          <a:prstGeom prst="rect">
            <a:avLst/>
          </a:prstGeom>
          <a:noFill/>
        </p:spPr>
        <p:txBody>
          <a:bodyPr wrap="none" rtlCol="0" anchor="ctr">
            <a:spAutoFit/>
          </a:bodyPr>
          <a:lstStyle/>
          <a:p>
            <a:r>
              <a:rPr lang="en-GB" sz="2600" dirty="0">
                <a:solidFill>
                  <a:schemeClr val="accent1"/>
                </a:solidFill>
              </a:rPr>
              <a:t>What is CEOP and what do</a:t>
            </a:r>
            <a:r>
              <a:rPr lang="en-GB" sz="2600" baseline="0" dirty="0">
                <a:solidFill>
                  <a:schemeClr val="accent1"/>
                </a:solidFill>
              </a:rPr>
              <a:t> they do? </a:t>
            </a:r>
            <a:endParaRPr lang="en-GB" sz="2600" dirty="0">
              <a:solidFill>
                <a:schemeClr val="accent1"/>
              </a:solidFill>
            </a:endParaRPr>
          </a:p>
        </p:txBody>
      </p:sp>
      <p:sp>
        <p:nvSpPr>
          <p:cNvPr id="3" name="Text Placeholder 2"/>
          <p:cNvSpPr>
            <a:spLocks noGrp="1"/>
          </p:cNvSpPr>
          <p:nvPr>
            <p:ph type="body" sz="quarter" idx="10"/>
          </p:nvPr>
        </p:nvSpPr>
        <p:spPr>
          <a:xfrm>
            <a:off x="857957" y="2337327"/>
            <a:ext cx="8940800" cy="3022073"/>
          </a:xfrm>
        </p:spPr>
        <p:txBody>
          <a:bodyPr>
            <a:normAutofit/>
          </a:bodyPr>
          <a:lstStyle>
            <a:lvl1pPr>
              <a:defRPr sz="2100">
                <a:solidFill>
                  <a:schemeClr val="tx2"/>
                </a:solidFill>
              </a:defRPr>
            </a:lvl1pPr>
          </a:lstStyle>
          <a:p>
            <a:pPr lvl="0"/>
            <a:r>
              <a:rPr lang="en-US"/>
              <a:t>Click to edit Master text styles</a:t>
            </a:r>
            <a:endParaRPr lang="en-GB"/>
          </a:p>
        </p:txBody>
      </p:sp>
    </p:spTree>
    <p:extLst>
      <p:ext uri="{BB962C8B-B14F-4D97-AF65-F5344CB8AC3E}">
        <p14:creationId xmlns:p14="http://schemas.microsoft.com/office/powerpoint/2010/main" val="136224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What is a CEOP Ambassador">
    <p:spTree>
      <p:nvGrpSpPr>
        <p:cNvPr id="1" name=""/>
        <p:cNvGrpSpPr/>
        <p:nvPr/>
      </p:nvGrpSpPr>
      <p:grpSpPr>
        <a:xfrm>
          <a:off x="0" y="0"/>
          <a:ext cx="0" cy="0"/>
          <a:chOff x="0" y="0"/>
          <a:chExt cx="0" cy="0"/>
        </a:xfrm>
      </p:grpSpPr>
      <p:sp>
        <p:nvSpPr>
          <p:cNvPr id="7" name="Rounded Rectangle 6"/>
          <p:cNvSpPr/>
          <p:nvPr userDrawn="1"/>
        </p:nvSpPr>
        <p:spPr>
          <a:xfrm>
            <a:off x="628950" y="2154161"/>
            <a:ext cx="11009895" cy="2151140"/>
          </a:xfrm>
          <a:prstGeom prst="roundRect">
            <a:avLst>
              <a:gd name="adj" fmla="val 178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4" name="TextBox 3"/>
          <p:cNvSpPr txBox="1"/>
          <p:nvPr userDrawn="1"/>
        </p:nvSpPr>
        <p:spPr>
          <a:xfrm>
            <a:off x="467072" y="1374744"/>
            <a:ext cx="4424224" cy="492443"/>
          </a:xfrm>
          <a:prstGeom prst="rect">
            <a:avLst/>
          </a:prstGeom>
          <a:noFill/>
        </p:spPr>
        <p:txBody>
          <a:bodyPr wrap="none" rtlCol="0" anchor="ctr">
            <a:spAutoFit/>
          </a:bodyPr>
          <a:lstStyle/>
          <a:p>
            <a:r>
              <a:rPr lang="en-GB" sz="2600" dirty="0">
                <a:solidFill>
                  <a:schemeClr val="accent1"/>
                </a:solidFill>
              </a:rPr>
              <a:t>What is a CEOP Ambassador?</a:t>
            </a:r>
          </a:p>
        </p:txBody>
      </p:sp>
      <p:sp>
        <p:nvSpPr>
          <p:cNvPr id="5" name="TextBox 4"/>
          <p:cNvSpPr txBox="1"/>
          <p:nvPr userDrawn="1"/>
        </p:nvSpPr>
        <p:spPr>
          <a:xfrm>
            <a:off x="836989" y="2409519"/>
            <a:ext cx="10143067" cy="1559401"/>
          </a:xfrm>
          <a:prstGeom prst="rect">
            <a:avLst/>
          </a:prstGeom>
          <a:noFill/>
        </p:spPr>
        <p:txBody>
          <a:bodyPr wrap="square" rtlCol="0">
            <a:spAutoFit/>
          </a:bodyPr>
          <a:lstStyle/>
          <a:p>
            <a:pPr marL="216000" indent="-216000">
              <a:spcAft>
                <a:spcPts val="2800"/>
              </a:spcAft>
              <a:buFont typeface="Arial" panose="020B0604020202020204" pitchFamily="34" charset="0"/>
              <a:buChar char="•"/>
            </a:pPr>
            <a:r>
              <a:rPr lang="en-GB" sz="1800" b="0" i="0" u="none" strike="noStrike" kern="1200" baseline="0">
                <a:solidFill>
                  <a:schemeClr val="tx2"/>
                </a:solidFill>
                <a:latin typeface="+mn-lt"/>
                <a:ea typeface="+mn-ea"/>
                <a:cs typeface="+mn-cs"/>
              </a:rPr>
              <a:t>A CEOP Ambassador is a professional who works within the children’s workforce, but they do not work for CEOP.</a:t>
            </a:r>
          </a:p>
          <a:p>
            <a:pPr marL="216000" indent="-216000">
              <a:spcAft>
                <a:spcPts val="2800"/>
              </a:spcAft>
              <a:buFont typeface="Arial" panose="020B0604020202020204" pitchFamily="34" charset="0"/>
              <a:buChar char="•"/>
            </a:pPr>
            <a:r>
              <a:rPr lang="en-GB" sz="1800" b="0" i="0" u="none" strike="noStrike" kern="1200" baseline="0">
                <a:solidFill>
                  <a:schemeClr val="tx2"/>
                </a:solidFill>
                <a:latin typeface="+mn-lt"/>
                <a:ea typeface="+mn-ea"/>
                <a:cs typeface="+mn-cs"/>
              </a:rPr>
              <a:t>They are representing CEOP on this course because they attended a ‘Train the Trainer’ Ambassador course, delivered by CEOP.</a:t>
            </a:r>
            <a:endParaRPr lang="en-GB" sz="1800" b="0" i="0" u="none" strike="noStrike" kern="1200" baseline="0" dirty="0">
              <a:solidFill>
                <a:schemeClr val="tx2"/>
              </a:solidFill>
              <a:latin typeface="+mn-lt"/>
              <a:ea typeface="+mn-ea"/>
              <a:cs typeface="+mn-c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92894" y="5164390"/>
            <a:ext cx="1168529" cy="1100788"/>
          </a:xfrm>
          <a:prstGeom prst="rect">
            <a:avLst/>
          </a:prstGeom>
        </p:spPr>
      </p:pic>
    </p:spTree>
    <p:extLst>
      <p:ext uri="{BB962C8B-B14F-4D97-AF65-F5344CB8AC3E}">
        <p14:creationId xmlns:p14="http://schemas.microsoft.com/office/powerpoint/2010/main" val="203866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4941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348822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3883102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670169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321790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411889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324471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BFCABD-4349-4FD0-B6F2-8AF42E6F0FCD}" type="datetimeFigureOut">
              <a:rPr lang="en-GB" smtClean="0"/>
              <a:t>10/02/2023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240AADFF-0249-4596-92A1-D49EB0D09B05}" type="slidenum">
              <a:rPr lang="en-GB" smtClean="0"/>
              <a:t>‹#›</a:t>
            </a:fld>
            <a:endParaRPr lang="en-GB" dirty="0"/>
          </a:p>
        </p:txBody>
      </p:sp>
    </p:spTree>
    <p:extLst>
      <p:ext uri="{BB962C8B-B14F-4D97-AF65-F5344CB8AC3E}">
        <p14:creationId xmlns:p14="http://schemas.microsoft.com/office/powerpoint/2010/main" val="91225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FCABD-4349-4FD0-B6F2-8AF42E6F0FCD}" type="datetimeFigureOut">
              <a:rPr lang="en-GB" smtClean="0"/>
              <a:t>10/02/2023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AADFF-0249-4596-92A1-D49EB0D09B05}" type="slidenum">
              <a:rPr lang="en-GB" smtClean="0"/>
              <a:t>‹#›</a:t>
            </a:fld>
            <a:endParaRPr lang="en-GB" dirty="0"/>
          </a:p>
        </p:txBody>
      </p:sp>
    </p:spTree>
    <p:extLst>
      <p:ext uri="{BB962C8B-B14F-4D97-AF65-F5344CB8AC3E}">
        <p14:creationId xmlns:p14="http://schemas.microsoft.com/office/powerpoint/2010/main" val="3639155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bbc.co.uk/news/technology-60415317"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reportharmfulcontent.com/report/"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hyperlink" Target="http://www.thinkuknow.co.uk/parent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hyperlink" Target="http://www.google.com/" TargetMode="External"/><Relationship Id="rId4" Type="http://schemas.openxmlformats.org/officeDocument/2006/relationships/hyperlink" Target="http://www.google.com/familysafety/tool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thinkuknow.co.uk/parents"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hyperlink" Target="https://www.tiktok.com/safety/en/guardians-guide/" TargetMode="External"/><Relationship Id="rId3" Type="http://schemas.openxmlformats.org/officeDocument/2006/relationships/hyperlink" Target="https://www.nspcc.org.uk/keeping-children-safe/online-safety/" TargetMode="External"/><Relationship Id="rId7" Type="http://schemas.openxmlformats.org/officeDocument/2006/relationships/hyperlink" Target="http://www.facebook.com/safety/" TargetMode="External"/><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hyperlink" Target="http://www.iwf.org.uk/" TargetMode="External"/><Relationship Id="rId5" Type="http://schemas.openxmlformats.org/officeDocument/2006/relationships/hyperlink" Target="http://www.direct.gov.uk/en/Parents/Yourchildshealthandsafety/Internetsafety/index.htm" TargetMode="External"/><Relationship Id="rId4" Type="http://schemas.openxmlformats.org/officeDocument/2006/relationships/hyperlink" Target="http://www.thinkuknow.co.uk/parents" TargetMode="External"/><Relationship Id="rId9" Type="http://schemas.openxmlformats.org/officeDocument/2006/relationships/hyperlink" Target="https://www.safesearchkids.com/whatsapp-safety-for-kid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durham.schooljotter.com/coxhoe/Curriculum+Links" TargetMode="External"/><Relationship Id="rId3" Type="http://schemas.openxmlformats.org/officeDocument/2006/relationships/hyperlink" Target="http://www.which.co.uk/baby-and-child/child-safety-at-home/guides/parental-control-software/" TargetMode="External"/><Relationship Id="rId7" Type="http://schemas.openxmlformats.org/officeDocument/2006/relationships/hyperlink" Target="http://www.bgfl.org/bgfl/15.cfm?s=15&amp;p=251,index" TargetMode="External"/><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hyperlink" Target="http://www.woodlands-junior.kent.sch.uk/Games/" TargetMode="External"/><Relationship Id="rId5" Type="http://schemas.openxmlformats.org/officeDocument/2006/relationships/hyperlink" Target="http://www.topmarks.co.uk/" TargetMode="External"/><Relationship Id="rId4" Type="http://schemas.openxmlformats.org/officeDocument/2006/relationships/hyperlink" Target="http://www.bbc.co.uk/schools/parent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21565"/>
          </a:xfrm>
          <a:prstGeom prst="rect">
            <a:avLst/>
          </a:prstGeom>
        </p:spPr>
      </p:pic>
      <p:sp>
        <p:nvSpPr>
          <p:cNvPr id="6" name="Subtitle 5"/>
          <p:cNvSpPr>
            <a:spLocks noGrp="1"/>
          </p:cNvSpPr>
          <p:nvPr>
            <p:ph type="subTitle" idx="1"/>
          </p:nvPr>
        </p:nvSpPr>
        <p:spPr>
          <a:xfrm>
            <a:off x="1184366" y="245165"/>
            <a:ext cx="9144000" cy="3352800"/>
          </a:xfrm>
        </p:spPr>
        <p:txBody>
          <a:bodyPr>
            <a:normAutofit/>
          </a:bodyPr>
          <a:lstStyle/>
          <a:p>
            <a:r>
              <a:rPr lang="en-GB" sz="4800" b="1" i="1" dirty="0"/>
              <a:t>Online Safety Awareness </a:t>
            </a:r>
          </a:p>
          <a:p>
            <a:r>
              <a:rPr lang="en-GB" sz="4800" b="1" i="1" dirty="0"/>
              <a:t>for </a:t>
            </a:r>
            <a:endParaRPr lang="en-GB" sz="4800" dirty="0"/>
          </a:p>
          <a:p>
            <a:r>
              <a:rPr lang="en-GB" sz="4800" b="1" i="1" dirty="0"/>
              <a:t>Parents and Carers </a:t>
            </a:r>
          </a:p>
          <a:p>
            <a:r>
              <a:rPr lang="en-GB" sz="4800" b="1" i="1" dirty="0"/>
              <a:t>Tuesday 7</a:t>
            </a:r>
            <a:r>
              <a:rPr lang="en-GB" sz="4800" b="1" i="1" baseline="30000" dirty="0"/>
              <a:t>th</a:t>
            </a:r>
            <a:r>
              <a:rPr lang="en-GB" sz="4800" b="1" i="1" dirty="0"/>
              <a:t> January 2023</a:t>
            </a:r>
            <a:endParaRPr lang="en-GB" sz="4800" dirty="0"/>
          </a:p>
        </p:txBody>
      </p:sp>
      <p:sp>
        <p:nvSpPr>
          <p:cNvPr id="2" name="Rectangle 1"/>
          <p:cNvSpPr/>
          <p:nvPr/>
        </p:nvSpPr>
        <p:spPr>
          <a:xfrm>
            <a:off x="1972492" y="3441680"/>
            <a:ext cx="7903029" cy="3416320"/>
          </a:xfrm>
          <a:prstGeom prst="rect">
            <a:avLst/>
          </a:prstGeom>
        </p:spPr>
        <p:txBody>
          <a:bodyPr wrap="square">
            <a:spAutoFit/>
          </a:bodyPr>
          <a:lstStyle/>
          <a:p>
            <a:r>
              <a:rPr lang="en-GB" sz="3600" dirty="0">
                <a:solidFill>
                  <a:srgbClr val="7030A0"/>
                </a:solidFill>
              </a:rPr>
              <a:t>‘Anyone remember the good old’ days before Facebook, Instagram and Twitter? When you had to take a photo of your dinner, get the film developed, then go around to all of your friends’ houses to show them the picture of your dinner?’ </a:t>
            </a:r>
          </a:p>
        </p:txBody>
      </p:sp>
      <p:pic>
        <p:nvPicPr>
          <p:cNvPr id="3" name="Picture 2"/>
          <p:cNvPicPr>
            <a:picLocks noChangeAspect="1"/>
          </p:cNvPicPr>
          <p:nvPr/>
        </p:nvPicPr>
        <p:blipFill>
          <a:blip r:embed="rId3"/>
          <a:stretch>
            <a:fillRect/>
          </a:stretch>
        </p:blipFill>
        <p:spPr>
          <a:xfrm>
            <a:off x="195943" y="3241432"/>
            <a:ext cx="1776549" cy="2551093"/>
          </a:xfrm>
          <a:prstGeom prst="rect">
            <a:avLst/>
          </a:prstGeom>
        </p:spPr>
      </p:pic>
    </p:spTree>
    <p:extLst>
      <p:ext uri="{BB962C8B-B14F-4D97-AF65-F5344CB8AC3E}">
        <p14:creationId xmlns:p14="http://schemas.microsoft.com/office/powerpoint/2010/main" val="227716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503583"/>
            <a:ext cx="9144000" cy="4754217"/>
          </a:xfrm>
        </p:spPr>
        <p:txBody>
          <a:bodyPr>
            <a:normAutofit lnSpcReduction="10000"/>
          </a:bodyPr>
          <a:lstStyle/>
          <a:p>
            <a:r>
              <a:rPr lang="en-GB" sz="4400" b="1" u="sng" dirty="0">
                <a:solidFill>
                  <a:schemeClr val="bg1"/>
                </a:solidFill>
              </a:rPr>
              <a:t>Websites</a:t>
            </a:r>
            <a:r>
              <a:rPr lang="en-GB" dirty="0"/>
              <a:t> </a:t>
            </a:r>
          </a:p>
          <a:p>
            <a:endParaRPr lang="en-GB" dirty="0"/>
          </a:p>
          <a:p>
            <a:endParaRPr lang="en-GB" dirty="0"/>
          </a:p>
          <a:p>
            <a:endParaRPr lang="en-GB" dirty="0"/>
          </a:p>
          <a:p>
            <a:endParaRPr lang="en-GB" dirty="0"/>
          </a:p>
          <a:p>
            <a:endParaRPr lang="en-GB" dirty="0"/>
          </a:p>
          <a:p>
            <a:endParaRPr lang="en-GB" dirty="0"/>
          </a:p>
          <a:p>
            <a:r>
              <a:rPr lang="en-GB" sz="4400" dirty="0"/>
              <a:t>Which sites do your children use online?</a:t>
            </a:r>
          </a:p>
          <a:p>
            <a:endParaRPr lang="en-GB" dirty="0"/>
          </a:p>
        </p:txBody>
      </p:sp>
    </p:spTree>
    <p:extLst>
      <p:ext uri="{BB962C8B-B14F-4D97-AF65-F5344CB8AC3E}">
        <p14:creationId xmlns:p14="http://schemas.microsoft.com/office/powerpoint/2010/main" val="4237763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3999" y="129510"/>
            <a:ext cx="9144000" cy="4754217"/>
          </a:xfrm>
        </p:spPr>
        <p:txBody>
          <a:bodyPr>
            <a:normAutofit/>
          </a:bodyPr>
          <a:lstStyle/>
          <a:p>
            <a:r>
              <a:rPr lang="en-GB" sz="4400" b="1" u="sng" dirty="0">
                <a:solidFill>
                  <a:schemeClr val="bg1"/>
                </a:solidFill>
              </a:rPr>
              <a:t>Websites</a:t>
            </a:r>
            <a:r>
              <a:rPr lang="en-GB" dirty="0"/>
              <a:t> </a:t>
            </a:r>
          </a:p>
          <a:p>
            <a:endParaRPr lang="en-GB" dirty="0"/>
          </a:p>
          <a:p>
            <a:endParaRPr lang="en-GB" dirty="0"/>
          </a:p>
          <a:p>
            <a:endParaRPr lang="en-GB" dirty="0"/>
          </a:p>
          <a:p>
            <a:endParaRPr lang="en-GB" dirty="0"/>
          </a:p>
          <a:p>
            <a:endParaRPr lang="en-GB" dirty="0"/>
          </a:p>
          <a:p>
            <a:endParaRPr lang="en-GB" dirty="0"/>
          </a:p>
        </p:txBody>
      </p:sp>
      <p:pic>
        <p:nvPicPr>
          <p:cNvPr id="3" name="Picture 2"/>
          <p:cNvPicPr>
            <a:picLocks noChangeAspect="1"/>
          </p:cNvPicPr>
          <p:nvPr/>
        </p:nvPicPr>
        <p:blipFill>
          <a:blip r:embed="rId3"/>
          <a:stretch>
            <a:fillRect/>
          </a:stretch>
        </p:blipFill>
        <p:spPr>
          <a:xfrm>
            <a:off x="602558" y="1065781"/>
            <a:ext cx="10986881" cy="5792219"/>
          </a:xfrm>
          <a:prstGeom prst="rect">
            <a:avLst/>
          </a:prstGeom>
        </p:spPr>
      </p:pic>
    </p:spTree>
    <p:extLst>
      <p:ext uri="{BB962C8B-B14F-4D97-AF65-F5344CB8AC3E}">
        <p14:creationId xmlns:p14="http://schemas.microsoft.com/office/powerpoint/2010/main" val="1194650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2576945" y="337929"/>
            <a:ext cx="9144000" cy="5963479"/>
          </a:xfrm>
        </p:spPr>
        <p:txBody>
          <a:bodyPr>
            <a:normAutofit fontScale="85000" lnSpcReduction="20000"/>
          </a:bodyPr>
          <a:lstStyle/>
          <a:p>
            <a:r>
              <a:rPr lang="en-GB" sz="4800" b="1" u="sng" dirty="0">
                <a:solidFill>
                  <a:schemeClr val="bg1"/>
                </a:solidFill>
              </a:rPr>
              <a:t>The online world</a:t>
            </a:r>
          </a:p>
          <a:p>
            <a:endParaRPr lang="en-GB" dirty="0"/>
          </a:p>
          <a:p>
            <a:endParaRPr lang="en-GB" dirty="0"/>
          </a:p>
          <a:p>
            <a:endParaRPr lang="en-GB" dirty="0"/>
          </a:p>
          <a:p>
            <a:r>
              <a:rPr lang="en-GB" dirty="0"/>
              <a:t>•</a:t>
            </a:r>
            <a:r>
              <a:rPr lang="en-GB" sz="3200" dirty="0"/>
              <a:t>Children are natives in the online world, most are unaware of life without:</a:t>
            </a:r>
          </a:p>
          <a:p>
            <a:r>
              <a:rPr lang="en-GB" sz="3200" dirty="0"/>
              <a:t>–IPhone</a:t>
            </a:r>
          </a:p>
          <a:p>
            <a:r>
              <a:rPr lang="en-GB" sz="3200" dirty="0"/>
              <a:t>–Games consoles</a:t>
            </a:r>
          </a:p>
          <a:p>
            <a:r>
              <a:rPr lang="en-GB" sz="3200" dirty="0"/>
              <a:t>-VR Headsets</a:t>
            </a:r>
          </a:p>
          <a:p>
            <a:r>
              <a:rPr lang="en-GB" sz="3200" dirty="0"/>
              <a:t>–Google</a:t>
            </a:r>
          </a:p>
          <a:p>
            <a:r>
              <a:rPr lang="en-GB" sz="3200" dirty="0"/>
              <a:t>–Emails</a:t>
            </a:r>
          </a:p>
          <a:p>
            <a:r>
              <a:rPr lang="en-GB" sz="3200" dirty="0"/>
              <a:t>messaging</a:t>
            </a:r>
          </a:p>
          <a:p>
            <a:r>
              <a:rPr lang="en-GB" sz="3200" dirty="0"/>
              <a:t>–Facebook/</a:t>
            </a:r>
            <a:r>
              <a:rPr lang="en-GB" sz="3200" dirty="0" err="1"/>
              <a:t>whatsup</a:t>
            </a:r>
            <a:r>
              <a:rPr lang="en-GB" sz="3200" dirty="0"/>
              <a:t>/</a:t>
            </a:r>
            <a:r>
              <a:rPr lang="en-GB" sz="3200" dirty="0" err="1"/>
              <a:t>TikTok</a:t>
            </a:r>
            <a:endParaRPr lang="en-GB" sz="3200" dirty="0"/>
          </a:p>
          <a:p>
            <a:r>
              <a:rPr lang="en-GB" sz="3200" dirty="0"/>
              <a:t>•They feel confident using new sites and technologies, moving from site to site with ease.</a:t>
            </a:r>
          </a:p>
        </p:txBody>
      </p:sp>
      <p:pic>
        <p:nvPicPr>
          <p:cNvPr id="2" name="Picture 1"/>
          <p:cNvPicPr>
            <a:picLocks noChangeAspect="1"/>
          </p:cNvPicPr>
          <p:nvPr/>
        </p:nvPicPr>
        <p:blipFill>
          <a:blip r:embed="rId3"/>
          <a:stretch>
            <a:fillRect/>
          </a:stretch>
        </p:blipFill>
        <p:spPr>
          <a:xfrm>
            <a:off x="0" y="2286000"/>
            <a:ext cx="3491345" cy="3008382"/>
          </a:xfrm>
          <a:prstGeom prst="rect">
            <a:avLst/>
          </a:prstGeom>
        </p:spPr>
      </p:pic>
    </p:spTree>
    <p:extLst>
      <p:ext uri="{BB962C8B-B14F-4D97-AF65-F5344CB8AC3E}">
        <p14:creationId xmlns:p14="http://schemas.microsoft.com/office/powerpoint/2010/main" val="277959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503583"/>
            <a:ext cx="9144000" cy="4754217"/>
          </a:xfrm>
        </p:spPr>
        <p:txBody>
          <a:bodyPr>
            <a:normAutofit/>
          </a:bodyPr>
          <a:lstStyle/>
          <a:p>
            <a:r>
              <a:rPr lang="en-GB" sz="4400" b="1" u="sng" dirty="0">
                <a:solidFill>
                  <a:schemeClr val="bg1"/>
                </a:solidFill>
              </a:rPr>
              <a:t>Age restrictions</a:t>
            </a:r>
            <a:endParaRPr lang="en-GB" dirty="0"/>
          </a:p>
          <a:p>
            <a:endParaRPr lang="en-GB" dirty="0"/>
          </a:p>
          <a:p>
            <a:endParaRPr lang="en-GB" dirty="0"/>
          </a:p>
          <a:p>
            <a:endParaRPr lang="en-GB" dirty="0"/>
          </a:p>
          <a:p>
            <a:endParaRPr lang="en-GB" dirty="0"/>
          </a:p>
          <a:p>
            <a:endParaRPr lang="en-GB" dirty="0"/>
          </a:p>
        </p:txBody>
      </p:sp>
      <p:pic>
        <p:nvPicPr>
          <p:cNvPr id="2" name="Picture 1"/>
          <p:cNvPicPr>
            <a:picLocks noChangeAspect="1"/>
          </p:cNvPicPr>
          <p:nvPr/>
        </p:nvPicPr>
        <p:blipFill>
          <a:blip r:embed="rId3"/>
          <a:stretch>
            <a:fillRect/>
          </a:stretch>
        </p:blipFill>
        <p:spPr>
          <a:xfrm>
            <a:off x="535966" y="557719"/>
            <a:ext cx="11120068" cy="6090432"/>
          </a:xfrm>
          <a:prstGeom prst="rect">
            <a:avLst/>
          </a:prstGeom>
        </p:spPr>
      </p:pic>
    </p:spTree>
    <p:extLst>
      <p:ext uri="{BB962C8B-B14F-4D97-AF65-F5344CB8AC3E}">
        <p14:creationId xmlns:p14="http://schemas.microsoft.com/office/powerpoint/2010/main" val="2236168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18654" y="243876"/>
            <a:ext cx="11637819" cy="6267759"/>
          </a:xfrm>
          <a:prstGeom prst="rect">
            <a:avLst/>
          </a:prstGeom>
        </p:spPr>
      </p:pic>
    </p:spTree>
    <p:extLst>
      <p:ext uri="{BB962C8B-B14F-4D97-AF65-F5344CB8AC3E}">
        <p14:creationId xmlns:p14="http://schemas.microsoft.com/office/powerpoint/2010/main" val="4029850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522" t="7364" r="18192" b="5679"/>
          <a:stretch/>
        </p:blipFill>
        <p:spPr>
          <a:xfrm>
            <a:off x="0" y="0"/>
            <a:ext cx="12192000" cy="6857999"/>
          </a:xfrm>
          <a:prstGeom prst="rect">
            <a:avLst/>
          </a:prstGeom>
        </p:spPr>
      </p:pic>
    </p:spTree>
    <p:extLst>
      <p:ext uri="{BB962C8B-B14F-4D97-AF65-F5344CB8AC3E}">
        <p14:creationId xmlns:p14="http://schemas.microsoft.com/office/powerpoint/2010/main" val="2349922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87928" y="207679"/>
            <a:ext cx="11499272" cy="6489554"/>
          </a:xfrm>
          <a:prstGeom prst="rect">
            <a:avLst/>
          </a:prstGeom>
        </p:spPr>
      </p:pic>
    </p:spTree>
    <p:extLst>
      <p:ext uri="{BB962C8B-B14F-4D97-AF65-F5344CB8AC3E}">
        <p14:creationId xmlns:p14="http://schemas.microsoft.com/office/powerpoint/2010/main" val="38557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503583"/>
            <a:ext cx="9144000" cy="4754217"/>
          </a:xfrm>
        </p:spPr>
        <p:txBody>
          <a:bodyPr>
            <a:normAutofit/>
          </a:bodyPr>
          <a:lstStyle/>
          <a:p>
            <a:r>
              <a:rPr lang="en-GB" sz="4400" b="1" u="sng" dirty="0">
                <a:solidFill>
                  <a:schemeClr val="bg1"/>
                </a:solidFill>
              </a:rPr>
              <a:t>Websites</a:t>
            </a:r>
            <a:r>
              <a:rPr lang="en-GB" dirty="0"/>
              <a:t> </a:t>
            </a:r>
          </a:p>
          <a:p>
            <a:endParaRPr lang="en-GB" dirty="0"/>
          </a:p>
          <a:p>
            <a:endParaRPr lang="en-GB" dirty="0"/>
          </a:p>
          <a:p>
            <a:endParaRPr lang="en-GB" dirty="0"/>
          </a:p>
          <a:p>
            <a:endParaRPr lang="en-GB" dirty="0"/>
          </a:p>
          <a:p>
            <a:endParaRPr lang="en-GB" dirty="0"/>
          </a:p>
          <a:p>
            <a:endParaRPr lang="en-GB" dirty="0"/>
          </a:p>
        </p:txBody>
      </p:sp>
      <p:pic>
        <p:nvPicPr>
          <p:cNvPr id="5" name="Picture 4"/>
          <p:cNvPicPr>
            <a:picLocks noChangeAspect="1"/>
          </p:cNvPicPr>
          <p:nvPr/>
        </p:nvPicPr>
        <p:blipFill>
          <a:blip r:embed="rId3"/>
          <a:stretch>
            <a:fillRect/>
          </a:stretch>
        </p:blipFill>
        <p:spPr>
          <a:xfrm>
            <a:off x="1717962" y="626618"/>
            <a:ext cx="7897091" cy="5952635"/>
          </a:xfrm>
          <a:prstGeom prst="rect">
            <a:avLst/>
          </a:prstGeom>
        </p:spPr>
      </p:pic>
    </p:spTree>
    <p:extLst>
      <p:ext uri="{BB962C8B-B14F-4D97-AF65-F5344CB8AC3E}">
        <p14:creationId xmlns:p14="http://schemas.microsoft.com/office/powerpoint/2010/main" val="2213711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503583"/>
            <a:ext cx="9144000" cy="4754217"/>
          </a:xfrm>
        </p:spPr>
        <p:txBody>
          <a:bodyPr>
            <a:normAutofit/>
          </a:bodyPr>
          <a:lstStyle/>
          <a:p>
            <a:r>
              <a:rPr lang="en-GB" sz="4400" b="1" u="sng" dirty="0">
                <a:solidFill>
                  <a:schemeClr val="bg1"/>
                </a:solidFill>
              </a:rPr>
              <a:t>Friends</a:t>
            </a:r>
            <a:endParaRPr lang="en-GB" dirty="0"/>
          </a:p>
          <a:p>
            <a:endParaRPr lang="en-GB" dirty="0"/>
          </a:p>
          <a:p>
            <a:endParaRPr lang="en-GB" dirty="0"/>
          </a:p>
          <a:p>
            <a:endParaRPr lang="en-GB" dirty="0"/>
          </a:p>
          <a:p>
            <a:endParaRPr lang="en-GB" dirty="0"/>
          </a:p>
          <a:p>
            <a:endParaRPr lang="en-GB" dirty="0"/>
          </a:p>
          <a:p>
            <a:endParaRPr lang="en-GB" dirty="0"/>
          </a:p>
        </p:txBody>
      </p:sp>
      <p:pic>
        <p:nvPicPr>
          <p:cNvPr id="2" name="Picture 1"/>
          <p:cNvPicPr>
            <a:picLocks noChangeAspect="1"/>
          </p:cNvPicPr>
          <p:nvPr/>
        </p:nvPicPr>
        <p:blipFill>
          <a:blip r:embed="rId3"/>
          <a:stretch>
            <a:fillRect/>
          </a:stretch>
        </p:blipFill>
        <p:spPr>
          <a:xfrm>
            <a:off x="337491" y="1528505"/>
            <a:ext cx="5689236" cy="4743099"/>
          </a:xfrm>
          <a:prstGeom prst="rect">
            <a:avLst/>
          </a:prstGeom>
        </p:spPr>
      </p:pic>
      <p:pic>
        <p:nvPicPr>
          <p:cNvPr id="3" name="Picture 2"/>
          <p:cNvPicPr>
            <a:picLocks noChangeAspect="1"/>
          </p:cNvPicPr>
          <p:nvPr/>
        </p:nvPicPr>
        <p:blipFill>
          <a:blip r:embed="rId4"/>
          <a:stretch>
            <a:fillRect/>
          </a:stretch>
        </p:blipFill>
        <p:spPr>
          <a:xfrm>
            <a:off x="6234545" y="1632929"/>
            <a:ext cx="5756130" cy="4638675"/>
          </a:xfrm>
          <a:prstGeom prst="rect">
            <a:avLst/>
          </a:prstGeom>
        </p:spPr>
      </p:pic>
    </p:spTree>
    <p:extLst>
      <p:ext uri="{BB962C8B-B14F-4D97-AF65-F5344CB8AC3E}">
        <p14:creationId xmlns:p14="http://schemas.microsoft.com/office/powerpoint/2010/main" val="78576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Webcam Risks</a:t>
            </a:r>
          </a:p>
        </p:txBody>
      </p:sp>
      <p:sp>
        <p:nvSpPr>
          <p:cNvPr id="5" name="Content Placeholder 4">
            <a:extLst>
              <a:ext uri="{FF2B5EF4-FFF2-40B4-BE49-F238E27FC236}">
                <a16:creationId xmlns:a16="http://schemas.microsoft.com/office/drawing/2014/main" id="{D597500E-A604-442E-A894-86710CFC6DC8}"/>
              </a:ext>
            </a:extLst>
          </p:cNvPr>
          <p:cNvSpPr>
            <a:spLocks noGrp="1"/>
          </p:cNvSpPr>
          <p:nvPr>
            <p:ph idx="1"/>
          </p:nvPr>
        </p:nvSpPr>
        <p:spPr/>
        <p:txBody>
          <a:bodyPr/>
          <a:lstStyle/>
          <a:p>
            <a:r>
              <a:rPr lang="en-GB" dirty="0"/>
              <a:t>Caught in webcam risks.</a:t>
            </a:r>
          </a:p>
        </p:txBody>
      </p:sp>
    </p:spTree>
    <p:extLst>
      <p:ext uri="{BB962C8B-B14F-4D97-AF65-F5344CB8AC3E}">
        <p14:creationId xmlns:p14="http://schemas.microsoft.com/office/powerpoint/2010/main" val="564305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757"/>
            <a:ext cx="12192000" cy="1855305"/>
          </a:xfrm>
          <a:prstGeom prst="rect">
            <a:avLst/>
          </a:prstGeom>
        </p:spPr>
      </p:pic>
      <p:sp>
        <p:nvSpPr>
          <p:cNvPr id="6" name="Subtitle 5"/>
          <p:cNvSpPr>
            <a:spLocks noGrp="1"/>
          </p:cNvSpPr>
          <p:nvPr>
            <p:ph type="subTitle" idx="1"/>
          </p:nvPr>
        </p:nvSpPr>
        <p:spPr>
          <a:xfrm>
            <a:off x="1524000" y="1630019"/>
            <a:ext cx="9144000" cy="5128592"/>
          </a:xfrm>
        </p:spPr>
        <p:txBody>
          <a:bodyPr>
            <a:normAutofit lnSpcReduction="10000"/>
          </a:bodyPr>
          <a:lstStyle/>
          <a:p>
            <a:r>
              <a:rPr lang="en-GB" sz="4000" b="1" u="sng" dirty="0"/>
              <a:t>Aims of the presentation?</a:t>
            </a:r>
          </a:p>
          <a:p>
            <a:pPr marL="342900" indent="-342900">
              <a:buFont typeface="Arial" panose="020B0604020202020204" pitchFamily="34" charset="0"/>
              <a:buChar char="•"/>
            </a:pPr>
            <a:r>
              <a:rPr lang="en-GB" dirty="0"/>
              <a:t>What is a CEOP ambassador? (CEOP)</a:t>
            </a:r>
          </a:p>
          <a:p>
            <a:pPr marL="342900" indent="-342900">
              <a:buFont typeface="Arial" panose="020B0604020202020204" pitchFamily="34" charset="0"/>
              <a:buChar char="•"/>
            </a:pPr>
            <a:r>
              <a:rPr lang="en-GB" dirty="0"/>
              <a:t>How children use the internet.</a:t>
            </a:r>
          </a:p>
          <a:p>
            <a:pPr marL="342900" indent="-342900">
              <a:buFont typeface="Arial" panose="020B0604020202020204" pitchFamily="34" charset="0"/>
              <a:buChar char="•"/>
            </a:pPr>
            <a:r>
              <a:rPr lang="en-GB" dirty="0"/>
              <a:t>Positive aspects of being online</a:t>
            </a:r>
          </a:p>
          <a:p>
            <a:pPr marL="342900" indent="-342900">
              <a:buFont typeface="Arial" panose="020B0604020202020204" pitchFamily="34" charset="0"/>
              <a:buChar char="•"/>
            </a:pPr>
            <a:r>
              <a:rPr lang="en-GB" dirty="0"/>
              <a:t>Managing Risks</a:t>
            </a:r>
          </a:p>
          <a:p>
            <a:pPr marL="342900" indent="-342900">
              <a:buFont typeface="Arial" panose="020B0604020202020204" pitchFamily="34" charset="0"/>
              <a:buChar char="•"/>
            </a:pPr>
            <a:r>
              <a:rPr lang="en-GB" dirty="0"/>
              <a:t>Technologies your children might use –Gaming, Instant Messaging, Mobiles </a:t>
            </a:r>
            <a:r>
              <a:rPr lang="en-GB" dirty="0" err="1"/>
              <a:t>etc</a:t>
            </a:r>
            <a:endParaRPr lang="en-GB" dirty="0"/>
          </a:p>
          <a:p>
            <a:pPr marL="342900" indent="-342900">
              <a:buFont typeface="Arial" panose="020B0604020202020204" pitchFamily="34" charset="0"/>
              <a:buChar char="•"/>
            </a:pPr>
            <a:r>
              <a:rPr lang="en-GB" dirty="0"/>
              <a:t>Meta verse the good and bad</a:t>
            </a:r>
          </a:p>
          <a:p>
            <a:pPr marL="342900" indent="-342900">
              <a:buFont typeface="Arial" panose="020B0604020202020204" pitchFamily="34" charset="0"/>
              <a:buChar char="•"/>
            </a:pPr>
            <a:r>
              <a:rPr lang="en-GB" dirty="0"/>
              <a:t>Parental Controls</a:t>
            </a:r>
          </a:p>
          <a:p>
            <a:pPr marL="342900" indent="-342900">
              <a:buFont typeface="Arial" panose="020B0604020202020204" pitchFamily="34" charset="0"/>
              <a:buChar char="•"/>
            </a:pPr>
            <a:r>
              <a:rPr lang="en-GB" dirty="0"/>
              <a:t>Tips for protection </a:t>
            </a:r>
          </a:p>
          <a:p>
            <a:pPr marL="342900" indent="-342900">
              <a:buFont typeface="Arial" panose="020B0604020202020204" pitchFamily="34" charset="0"/>
              <a:buChar char="•"/>
            </a:pPr>
            <a:r>
              <a:rPr lang="en-GB" dirty="0"/>
              <a:t>Advice and help (including useful websites)</a:t>
            </a:r>
          </a:p>
          <a:p>
            <a:pPr marL="342900" indent="-342900">
              <a:buFont typeface="Arial" panose="020B0604020202020204" pitchFamily="34" charset="0"/>
              <a:buChar char="•"/>
            </a:pPr>
            <a:r>
              <a:rPr lang="en-GB" dirty="0"/>
              <a:t>Questions</a:t>
            </a:r>
          </a:p>
        </p:txBody>
      </p:sp>
    </p:spTree>
    <p:extLst>
      <p:ext uri="{BB962C8B-B14F-4D97-AF65-F5344CB8AC3E}">
        <p14:creationId xmlns:p14="http://schemas.microsoft.com/office/powerpoint/2010/main" val="257839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800" y="2057400"/>
            <a:ext cx="7924800" cy="4351504"/>
          </a:xfrm>
          <a:prstGeom prst="rect">
            <a:avLst/>
          </a:prstGeom>
        </p:spPr>
      </p:pic>
    </p:spTree>
    <p:extLst>
      <p:ext uri="{BB962C8B-B14F-4D97-AF65-F5344CB8AC3E}">
        <p14:creationId xmlns:p14="http://schemas.microsoft.com/office/powerpoint/2010/main" val="98865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2209800"/>
            <a:ext cx="8286750" cy="3840526"/>
          </a:xfrm>
          <a:prstGeom prst="rect">
            <a:avLst/>
          </a:prstGeom>
        </p:spPr>
      </p:pic>
    </p:spTree>
    <p:extLst>
      <p:ext uri="{BB962C8B-B14F-4D97-AF65-F5344CB8AC3E}">
        <p14:creationId xmlns:p14="http://schemas.microsoft.com/office/powerpoint/2010/main" val="145501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2438401"/>
            <a:ext cx="7442200" cy="3487783"/>
          </a:xfrm>
          <a:prstGeom prst="rect">
            <a:avLst/>
          </a:prstGeom>
        </p:spPr>
      </p:pic>
    </p:spTree>
    <p:extLst>
      <p:ext uri="{BB962C8B-B14F-4D97-AF65-F5344CB8AC3E}">
        <p14:creationId xmlns:p14="http://schemas.microsoft.com/office/powerpoint/2010/main" val="3455598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7550" y="2286000"/>
            <a:ext cx="8680450" cy="4069620"/>
          </a:xfrm>
          <a:prstGeom prst="rect">
            <a:avLst/>
          </a:prstGeom>
        </p:spPr>
      </p:pic>
    </p:spTree>
    <p:extLst>
      <p:ext uri="{BB962C8B-B14F-4D97-AF65-F5344CB8AC3E}">
        <p14:creationId xmlns:p14="http://schemas.microsoft.com/office/powerpoint/2010/main" val="3613888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Emoji's are the new communication.</a:t>
            </a:r>
          </a:p>
        </p:txBody>
      </p:sp>
      <p:pic>
        <p:nvPicPr>
          <p:cNvPr id="4" name="Picture 3"/>
          <p:cNvPicPr>
            <a:picLocks noChangeAspect="1"/>
          </p:cNvPicPr>
          <p:nvPr/>
        </p:nvPicPr>
        <p:blipFill>
          <a:blip r:embed="rId2"/>
          <a:stretch>
            <a:fillRect/>
          </a:stretch>
        </p:blipFill>
        <p:spPr>
          <a:xfrm>
            <a:off x="838200" y="1825625"/>
            <a:ext cx="5143500" cy="1666875"/>
          </a:xfrm>
          <a:prstGeom prst="rect">
            <a:avLst/>
          </a:prstGeom>
        </p:spPr>
      </p:pic>
      <p:pic>
        <p:nvPicPr>
          <p:cNvPr id="5" name="Picture 4"/>
          <p:cNvPicPr>
            <a:picLocks noChangeAspect="1"/>
          </p:cNvPicPr>
          <p:nvPr/>
        </p:nvPicPr>
        <p:blipFill>
          <a:blip r:embed="rId3"/>
          <a:stretch>
            <a:fillRect/>
          </a:stretch>
        </p:blipFill>
        <p:spPr>
          <a:xfrm>
            <a:off x="6438467" y="1415761"/>
            <a:ext cx="5438775" cy="4552950"/>
          </a:xfrm>
          <a:prstGeom prst="rect">
            <a:avLst/>
          </a:prstGeom>
        </p:spPr>
      </p:pic>
      <p:pic>
        <p:nvPicPr>
          <p:cNvPr id="6" name="Picture 5"/>
          <p:cNvPicPr>
            <a:picLocks noChangeAspect="1"/>
          </p:cNvPicPr>
          <p:nvPr/>
        </p:nvPicPr>
        <p:blipFill>
          <a:blip r:embed="rId4"/>
          <a:stretch>
            <a:fillRect/>
          </a:stretch>
        </p:blipFill>
        <p:spPr>
          <a:xfrm>
            <a:off x="419100" y="3492500"/>
            <a:ext cx="5562600" cy="1266825"/>
          </a:xfrm>
          <a:prstGeom prst="rect">
            <a:avLst/>
          </a:prstGeom>
        </p:spPr>
      </p:pic>
      <p:pic>
        <p:nvPicPr>
          <p:cNvPr id="7" name="Picture 6"/>
          <p:cNvPicPr>
            <a:picLocks noChangeAspect="1"/>
          </p:cNvPicPr>
          <p:nvPr/>
        </p:nvPicPr>
        <p:blipFill>
          <a:blip r:embed="rId5"/>
          <a:stretch>
            <a:fillRect/>
          </a:stretch>
        </p:blipFill>
        <p:spPr>
          <a:xfrm>
            <a:off x="504825" y="4827587"/>
            <a:ext cx="5391150" cy="933450"/>
          </a:xfrm>
          <a:prstGeom prst="rect">
            <a:avLst/>
          </a:prstGeom>
        </p:spPr>
      </p:pic>
      <p:pic>
        <p:nvPicPr>
          <p:cNvPr id="8" name="Picture 7"/>
          <p:cNvPicPr>
            <a:picLocks noChangeAspect="1"/>
          </p:cNvPicPr>
          <p:nvPr/>
        </p:nvPicPr>
        <p:blipFill>
          <a:blip r:embed="rId6"/>
          <a:stretch>
            <a:fillRect/>
          </a:stretch>
        </p:blipFill>
        <p:spPr>
          <a:xfrm>
            <a:off x="6096000" y="4199948"/>
            <a:ext cx="5943600" cy="2360876"/>
          </a:xfrm>
          <a:prstGeom prst="rect">
            <a:avLst/>
          </a:prstGeom>
        </p:spPr>
      </p:pic>
    </p:spTree>
    <p:extLst>
      <p:ext uri="{BB962C8B-B14F-4D97-AF65-F5344CB8AC3E}">
        <p14:creationId xmlns:p14="http://schemas.microsoft.com/office/powerpoint/2010/main" val="173127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87927" y="244997"/>
            <a:ext cx="11333017" cy="6321635"/>
          </a:xfrm>
          <a:prstGeom prst="rect">
            <a:avLst/>
          </a:prstGeom>
        </p:spPr>
      </p:pic>
    </p:spTree>
    <p:extLst>
      <p:ext uri="{BB962C8B-B14F-4D97-AF65-F5344CB8AC3E}">
        <p14:creationId xmlns:p14="http://schemas.microsoft.com/office/powerpoint/2010/main" val="631606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57623" y="263236"/>
            <a:ext cx="11654268" cy="6429458"/>
          </a:xfrm>
          <a:prstGeom prst="rect">
            <a:avLst/>
          </a:prstGeom>
        </p:spPr>
      </p:pic>
    </p:spTree>
    <p:extLst>
      <p:ext uri="{BB962C8B-B14F-4D97-AF65-F5344CB8AC3E}">
        <p14:creationId xmlns:p14="http://schemas.microsoft.com/office/powerpoint/2010/main" val="3553047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913" y="996852"/>
            <a:ext cx="11034716" cy="4018493"/>
          </a:xfrm>
          <a:prstGeom prst="rect">
            <a:avLst/>
          </a:prstGeom>
        </p:spPr>
      </p:pic>
    </p:spTree>
    <p:extLst>
      <p:ext uri="{BB962C8B-B14F-4D97-AF65-F5344CB8AC3E}">
        <p14:creationId xmlns:p14="http://schemas.microsoft.com/office/powerpoint/2010/main" val="30758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401782" y="214746"/>
            <a:ext cx="11568545" cy="6530176"/>
          </a:xfrm>
          <a:prstGeom prst="rect">
            <a:avLst/>
          </a:prstGeom>
        </p:spPr>
      </p:pic>
    </p:spTree>
    <p:extLst>
      <p:ext uri="{BB962C8B-B14F-4D97-AF65-F5344CB8AC3E}">
        <p14:creationId xmlns:p14="http://schemas.microsoft.com/office/powerpoint/2010/main" val="129362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3291" y="247938"/>
            <a:ext cx="11670397" cy="6464589"/>
          </a:xfrm>
          <a:prstGeom prst="rect">
            <a:avLst/>
          </a:prstGeom>
        </p:spPr>
      </p:pic>
    </p:spTree>
    <p:extLst>
      <p:ext uri="{BB962C8B-B14F-4D97-AF65-F5344CB8AC3E}">
        <p14:creationId xmlns:p14="http://schemas.microsoft.com/office/powerpoint/2010/main" val="361285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3057" cy="1468582"/>
          </a:xfrm>
          <a:prstGeom prst="rect">
            <a:avLst/>
          </a:prstGeom>
        </p:spPr>
      </p:pic>
      <p:sp>
        <p:nvSpPr>
          <p:cNvPr id="2" name="Text Placeholder 1"/>
          <p:cNvSpPr>
            <a:spLocks noGrp="1"/>
          </p:cNvSpPr>
          <p:nvPr>
            <p:ph type="body" sz="quarter" idx="10"/>
          </p:nvPr>
        </p:nvSpPr>
        <p:spPr>
          <a:xfrm>
            <a:off x="816393" y="2309618"/>
            <a:ext cx="8940800" cy="3022073"/>
          </a:xfrm>
        </p:spPr>
        <p:txBody>
          <a:bodyPr>
            <a:normAutofit/>
          </a:bodyPr>
          <a:lstStyle/>
          <a:p>
            <a:pPr marL="216000" indent="-216000">
              <a:spcAft>
                <a:spcPts val="2800"/>
              </a:spcAft>
            </a:pPr>
            <a:r>
              <a:rPr lang="en-GB" dirty="0"/>
              <a:t>CEOP is a command of the National Crime Agency (NCA).</a:t>
            </a:r>
          </a:p>
          <a:p>
            <a:pPr marL="216000" indent="-216000">
              <a:spcAft>
                <a:spcPts val="2800"/>
              </a:spcAft>
            </a:pPr>
            <a:r>
              <a:rPr lang="en-GB" dirty="0"/>
              <a:t>CEOP is committed to tackling the sexual exploitation and abuse of children (CSEA), both online and offline.</a:t>
            </a:r>
          </a:p>
          <a:p>
            <a:pPr marL="216000" indent="-216000">
              <a:spcAft>
                <a:spcPts val="2800"/>
              </a:spcAft>
            </a:pPr>
            <a:r>
              <a:rPr lang="en-GB" dirty="0"/>
              <a:t>A multi-disciplinary child protection agency.</a:t>
            </a:r>
          </a:p>
          <a:p>
            <a:pPr marL="216000" indent="-216000">
              <a:spcAft>
                <a:spcPts val="2800"/>
              </a:spcAft>
            </a:pPr>
            <a:r>
              <a:rPr lang="en-GB" dirty="0"/>
              <a:t>Child-centred approach.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389" y="3679870"/>
            <a:ext cx="1422631" cy="1802000"/>
          </a:xfrm>
          <a:prstGeom prst="rect">
            <a:avLst/>
          </a:prstGeom>
        </p:spPr>
      </p:pic>
    </p:spTree>
    <p:extLst>
      <p:ext uri="{BB962C8B-B14F-4D97-AF65-F5344CB8AC3E}">
        <p14:creationId xmlns:p14="http://schemas.microsoft.com/office/powerpoint/2010/main" val="190189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18312" y="110836"/>
            <a:ext cx="11862851" cy="6697002"/>
          </a:xfrm>
          <a:prstGeom prst="rect">
            <a:avLst/>
          </a:prstGeom>
        </p:spPr>
      </p:pic>
    </p:spTree>
    <p:extLst>
      <p:ext uri="{BB962C8B-B14F-4D97-AF65-F5344CB8AC3E}">
        <p14:creationId xmlns:p14="http://schemas.microsoft.com/office/powerpoint/2010/main" val="971166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8765" y="337682"/>
            <a:ext cx="10940440" cy="6520318"/>
          </a:xfrm>
          <a:prstGeom prst="rect">
            <a:avLst/>
          </a:prstGeom>
        </p:spPr>
      </p:pic>
    </p:spTree>
    <p:extLst>
      <p:ext uri="{BB962C8B-B14F-4D97-AF65-F5344CB8AC3E}">
        <p14:creationId xmlns:p14="http://schemas.microsoft.com/office/powerpoint/2010/main" val="1296436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1948070"/>
          </a:xfrm>
          <a:prstGeom prst="rect">
            <a:avLst/>
          </a:prstGeom>
        </p:spPr>
      </p:pic>
      <p:pic>
        <p:nvPicPr>
          <p:cNvPr id="7" name="Picture 6"/>
          <p:cNvPicPr>
            <a:picLocks noChangeAspect="1"/>
          </p:cNvPicPr>
          <p:nvPr/>
        </p:nvPicPr>
        <p:blipFill>
          <a:blip r:embed="rId4"/>
          <a:stretch>
            <a:fillRect/>
          </a:stretch>
        </p:blipFill>
        <p:spPr>
          <a:xfrm>
            <a:off x="311794" y="1403029"/>
            <a:ext cx="11235902" cy="3664014"/>
          </a:xfrm>
          <a:prstGeom prst="rect">
            <a:avLst/>
          </a:prstGeom>
        </p:spPr>
      </p:pic>
      <p:sp>
        <p:nvSpPr>
          <p:cNvPr id="8" name="Rectangle 7"/>
          <p:cNvSpPr/>
          <p:nvPr/>
        </p:nvSpPr>
        <p:spPr>
          <a:xfrm>
            <a:off x="493198" y="5449760"/>
            <a:ext cx="258808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Roasting</a:t>
            </a:r>
          </a:p>
        </p:txBody>
      </p:sp>
      <p:sp>
        <p:nvSpPr>
          <p:cNvPr id="9" name="Rectangle 8"/>
          <p:cNvSpPr/>
          <p:nvPr/>
        </p:nvSpPr>
        <p:spPr>
          <a:xfrm>
            <a:off x="4283988" y="5267191"/>
            <a:ext cx="259878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Shaming</a:t>
            </a:r>
          </a:p>
        </p:txBody>
      </p:sp>
      <p:sp>
        <p:nvSpPr>
          <p:cNvPr id="10" name="Rectangle 9"/>
          <p:cNvSpPr/>
          <p:nvPr/>
        </p:nvSpPr>
        <p:spPr>
          <a:xfrm>
            <a:off x="8591184" y="5449760"/>
            <a:ext cx="224170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T</a:t>
            </a:r>
            <a:r>
              <a:rPr lang="en-US" sz="5400" b="0" cap="none" spc="0" dirty="0">
                <a:ln w="0"/>
                <a:solidFill>
                  <a:schemeClr val="accent1"/>
                </a:solidFill>
                <a:effectLst>
                  <a:outerShdw blurRad="38100" dist="25400" dir="5400000" algn="ctr" rotWithShape="0">
                    <a:srgbClr val="6E747A">
                      <a:alpha val="43000"/>
                    </a:srgbClr>
                  </a:outerShdw>
                </a:effectLst>
              </a:rPr>
              <a:t>rolling</a:t>
            </a:r>
          </a:p>
        </p:txBody>
      </p:sp>
    </p:spTree>
    <p:extLst>
      <p:ext uri="{BB962C8B-B14F-4D97-AF65-F5344CB8AC3E}">
        <p14:creationId xmlns:p14="http://schemas.microsoft.com/office/powerpoint/2010/main" val="2044782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384147" y="313769"/>
            <a:ext cx="11357030" cy="6190940"/>
          </a:xfrm>
          <a:prstGeom prst="rect">
            <a:avLst/>
          </a:prstGeom>
        </p:spPr>
      </p:pic>
    </p:spTree>
    <p:extLst>
      <p:ext uri="{BB962C8B-B14F-4D97-AF65-F5344CB8AC3E}">
        <p14:creationId xmlns:p14="http://schemas.microsoft.com/office/powerpoint/2010/main" val="2398675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430389"/>
            <a:ext cx="11839408" cy="6095102"/>
          </a:xfrm>
          <a:prstGeom prst="rect">
            <a:avLst/>
          </a:prstGeom>
        </p:spPr>
      </p:pic>
    </p:spTree>
    <p:extLst>
      <p:ext uri="{BB962C8B-B14F-4D97-AF65-F5344CB8AC3E}">
        <p14:creationId xmlns:p14="http://schemas.microsoft.com/office/powerpoint/2010/main" val="37965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341120" y="1228287"/>
            <a:ext cx="9144000" cy="3402496"/>
          </a:xfrm>
        </p:spPr>
        <p:txBody>
          <a:bodyPr>
            <a:noAutofit/>
          </a:bodyPr>
          <a:lstStyle/>
          <a:p>
            <a:endParaRPr lang="en-GB" dirty="0"/>
          </a:p>
          <a:p>
            <a:r>
              <a:rPr lang="en-GB" sz="4000" b="1" dirty="0">
                <a:solidFill>
                  <a:srgbClr val="FF0000"/>
                </a:solidFill>
              </a:rPr>
              <a:t>What is Meta Verse?</a:t>
            </a:r>
          </a:p>
          <a:p>
            <a:r>
              <a:rPr lang="en-GB" sz="3200" dirty="0"/>
              <a:t>It’s all about connection! One of the main ideas of the </a:t>
            </a:r>
            <a:r>
              <a:rPr lang="en-GB" sz="3200" dirty="0" err="1"/>
              <a:t>metaverse</a:t>
            </a:r>
            <a:r>
              <a:rPr lang="en-GB" sz="3200" dirty="0"/>
              <a:t> is connecting everything all together. In theory, that means you’d be able to finish a game in </a:t>
            </a:r>
            <a:r>
              <a:rPr lang="en-GB" sz="3200" dirty="0" err="1"/>
              <a:t>Roblox</a:t>
            </a:r>
            <a:r>
              <a:rPr lang="en-GB" sz="3200" dirty="0"/>
              <a:t> and go onto ZEPETO without the need for changing devices or platforms. The goal for many is to make it so users can also connect with each other in meaningful ways within the online space. Video gaming, shopping, creating -- the </a:t>
            </a:r>
            <a:r>
              <a:rPr lang="en-GB" sz="3200" dirty="0" err="1"/>
              <a:t>metaverse</a:t>
            </a:r>
            <a:r>
              <a:rPr lang="en-GB" sz="3200" dirty="0"/>
              <a:t> would have it all! </a:t>
            </a:r>
          </a:p>
        </p:txBody>
      </p:sp>
    </p:spTree>
    <p:extLst>
      <p:ext uri="{BB962C8B-B14F-4D97-AF65-F5344CB8AC3E}">
        <p14:creationId xmlns:p14="http://schemas.microsoft.com/office/powerpoint/2010/main" val="27776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https://www.bbc.co.uk/news/technology-60415317</a:t>
            </a:r>
            <a:endParaRPr lang="en-GB" dirty="0"/>
          </a:p>
        </p:txBody>
      </p:sp>
      <p:pic>
        <p:nvPicPr>
          <p:cNvPr id="4" name="Picture 3"/>
          <p:cNvPicPr>
            <a:picLocks noChangeAspect="1"/>
          </p:cNvPicPr>
          <p:nvPr/>
        </p:nvPicPr>
        <p:blipFill>
          <a:blip r:embed="rId3"/>
          <a:stretch>
            <a:fillRect/>
          </a:stretch>
        </p:blipFill>
        <p:spPr>
          <a:xfrm>
            <a:off x="0" y="-1"/>
            <a:ext cx="12192000" cy="1825625"/>
          </a:xfrm>
          <a:prstGeom prst="rect">
            <a:avLst/>
          </a:prstGeom>
        </p:spPr>
      </p:pic>
      <p:pic>
        <p:nvPicPr>
          <p:cNvPr id="5" name="Picture 4"/>
          <p:cNvPicPr>
            <a:picLocks noChangeAspect="1"/>
          </p:cNvPicPr>
          <p:nvPr/>
        </p:nvPicPr>
        <p:blipFill>
          <a:blip r:embed="rId4"/>
          <a:stretch>
            <a:fillRect/>
          </a:stretch>
        </p:blipFill>
        <p:spPr>
          <a:xfrm>
            <a:off x="2130879" y="2444680"/>
            <a:ext cx="6346915" cy="4413320"/>
          </a:xfrm>
          <a:prstGeom prst="rect">
            <a:avLst/>
          </a:prstGeom>
        </p:spPr>
      </p:pic>
    </p:spTree>
    <p:extLst>
      <p:ext uri="{BB962C8B-B14F-4D97-AF65-F5344CB8AC3E}">
        <p14:creationId xmlns:p14="http://schemas.microsoft.com/office/powerpoint/2010/main" val="2842202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3057" cy="1950889"/>
          </a:xfrm>
          <a:prstGeom prst="rect">
            <a:avLst/>
          </a:prstGeom>
        </p:spPr>
      </p:pic>
      <p:sp>
        <p:nvSpPr>
          <p:cNvPr id="2" name="Title 1"/>
          <p:cNvSpPr>
            <a:spLocks noGrp="1"/>
          </p:cNvSpPr>
          <p:nvPr>
            <p:ph type="title"/>
          </p:nvPr>
        </p:nvSpPr>
        <p:spPr>
          <a:xfrm>
            <a:off x="1988127" y="0"/>
            <a:ext cx="10515600" cy="1325563"/>
          </a:xfrm>
        </p:spPr>
        <p:txBody>
          <a:bodyPr>
            <a:normAutofit/>
          </a:bodyPr>
          <a:lstStyle/>
          <a:p>
            <a:r>
              <a:rPr lang="en-GB" sz="3200" dirty="0">
                <a:solidFill>
                  <a:schemeClr val="bg1"/>
                </a:solidFill>
              </a:rPr>
              <a:t>Tips to keep your child safe on VR Headsets</a:t>
            </a:r>
            <a:r>
              <a:rPr lang="en-GB" sz="3200" dirty="0"/>
              <a:t>.</a:t>
            </a:r>
          </a:p>
        </p:txBody>
      </p:sp>
      <p:sp>
        <p:nvSpPr>
          <p:cNvPr id="3" name="Content Placeholder 2"/>
          <p:cNvSpPr>
            <a:spLocks noGrp="1"/>
          </p:cNvSpPr>
          <p:nvPr>
            <p:ph idx="1"/>
          </p:nvPr>
        </p:nvSpPr>
        <p:spPr>
          <a:xfrm>
            <a:off x="838200" y="2147888"/>
            <a:ext cx="10515600" cy="4351338"/>
          </a:xfrm>
        </p:spPr>
        <p:txBody>
          <a:bodyPr>
            <a:normAutofit fontScale="92500"/>
          </a:bodyPr>
          <a:lstStyle/>
          <a:p>
            <a:r>
              <a:rPr lang="en-GB" dirty="0"/>
              <a:t>Make the headset a family activity, taking turns and playing with it together.</a:t>
            </a:r>
          </a:p>
          <a:p>
            <a:r>
              <a:rPr lang="en-GB" dirty="0"/>
              <a:t>Take some time to explore the headset before allowing a child to use it</a:t>
            </a:r>
          </a:p>
          <a:p>
            <a:pPr marL="0" indent="0">
              <a:buNone/>
            </a:pPr>
            <a:r>
              <a:rPr lang="en-GB" dirty="0"/>
              <a:t>talk to children about how they use VR. </a:t>
            </a:r>
          </a:p>
          <a:p>
            <a:r>
              <a:rPr lang="en-GB" dirty="0"/>
              <a:t>Make sure they know that personal information should not be shared with people they don’t know get to know the safety features the device offers. </a:t>
            </a:r>
          </a:p>
          <a:p>
            <a:r>
              <a:rPr lang="en-GB" dirty="0"/>
              <a:t>Make sure the location is set to private, use parental controls and check that privacy settings are switched on.</a:t>
            </a:r>
          </a:p>
          <a:p>
            <a:r>
              <a:rPr lang="en-GB" dirty="0"/>
              <a:t>Set healthy boundaries and manage your child’s screen time.</a:t>
            </a:r>
          </a:p>
        </p:txBody>
      </p:sp>
    </p:spTree>
    <p:extLst>
      <p:ext uri="{BB962C8B-B14F-4D97-AF65-F5344CB8AC3E}">
        <p14:creationId xmlns:p14="http://schemas.microsoft.com/office/powerpoint/2010/main" val="1322346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318052"/>
            <a:ext cx="9144000" cy="5340626"/>
          </a:xfrm>
        </p:spPr>
        <p:txBody>
          <a:bodyPr>
            <a:normAutofit fontScale="92500" lnSpcReduction="10000"/>
          </a:bodyPr>
          <a:lstStyle/>
          <a:p>
            <a:r>
              <a:rPr lang="en-GB" sz="4400" b="1" u="sng" dirty="0">
                <a:solidFill>
                  <a:schemeClr val="bg1"/>
                </a:solidFill>
              </a:rPr>
              <a:t>Top tips for being safe online</a:t>
            </a:r>
          </a:p>
          <a:p>
            <a:endParaRPr lang="en-GB" dirty="0"/>
          </a:p>
          <a:p>
            <a:endParaRPr lang="en-GB" dirty="0"/>
          </a:p>
          <a:p>
            <a:endParaRPr lang="en-GB" dirty="0"/>
          </a:p>
          <a:p>
            <a:r>
              <a:rPr lang="en-GB" dirty="0"/>
              <a:t>• </a:t>
            </a:r>
            <a:r>
              <a:rPr lang="en-GB" dirty="0">
                <a:solidFill>
                  <a:srgbClr val="FF0000"/>
                </a:solidFill>
              </a:rPr>
              <a:t>Be engaged! </a:t>
            </a:r>
            <a:r>
              <a:rPr lang="en-GB" dirty="0"/>
              <a:t>–</a:t>
            </a:r>
            <a:r>
              <a:rPr lang="en-GB" b="1" dirty="0"/>
              <a:t>Make space for talking about the online world from an early age</a:t>
            </a:r>
            <a:endParaRPr lang="en-GB" dirty="0"/>
          </a:p>
          <a:p>
            <a:r>
              <a:rPr lang="en-GB" dirty="0"/>
              <a:t>e.g. discuss their favourite </a:t>
            </a:r>
            <a:r>
              <a:rPr lang="en-GB" dirty="0" err="1"/>
              <a:t>emojis</a:t>
            </a:r>
            <a:r>
              <a:rPr lang="en-GB" dirty="0"/>
              <a:t> or YouTuber</a:t>
            </a:r>
          </a:p>
          <a:p>
            <a:r>
              <a:rPr lang="en-GB" dirty="0"/>
              <a:t> • </a:t>
            </a:r>
            <a:r>
              <a:rPr lang="en-GB" dirty="0">
                <a:solidFill>
                  <a:srgbClr val="FF0000"/>
                </a:solidFill>
              </a:rPr>
              <a:t>Be aware! – </a:t>
            </a:r>
            <a:r>
              <a:rPr lang="en-GB" b="1" dirty="0"/>
              <a:t>Make space for enjoying time online together</a:t>
            </a:r>
            <a:endParaRPr lang="en-GB" dirty="0"/>
          </a:p>
          <a:p>
            <a:r>
              <a:rPr lang="en-GB" dirty="0"/>
              <a:t>play their favourite games, visit their favourite websites and explore the online features of their devices</a:t>
            </a:r>
          </a:p>
          <a:p>
            <a:r>
              <a:rPr lang="en-GB" dirty="0"/>
              <a:t> • </a:t>
            </a:r>
            <a:r>
              <a:rPr lang="en-GB" dirty="0">
                <a:solidFill>
                  <a:srgbClr val="FF0000"/>
                </a:solidFill>
              </a:rPr>
              <a:t>Be there! </a:t>
            </a:r>
            <a:r>
              <a:rPr lang="en-GB" dirty="0"/>
              <a:t>– if something goes wrong </a:t>
            </a:r>
          </a:p>
          <a:p>
            <a:r>
              <a:rPr lang="en-GB" dirty="0">
                <a:solidFill>
                  <a:srgbClr val="FF0000"/>
                </a:solidFill>
              </a:rPr>
              <a:t>• Be thoughtful! </a:t>
            </a:r>
            <a:r>
              <a:rPr lang="en-GB" dirty="0"/>
              <a:t>– </a:t>
            </a:r>
            <a:r>
              <a:rPr lang="en-GB" b="1" dirty="0"/>
              <a:t>Make space for setting clear boundaries about tech use</a:t>
            </a:r>
            <a:endParaRPr lang="en-GB" dirty="0"/>
          </a:p>
          <a:p>
            <a:r>
              <a:rPr lang="en-GB" dirty="0"/>
              <a:t>help them to understand the difference between fact and fiction online</a:t>
            </a:r>
          </a:p>
        </p:txBody>
      </p:sp>
    </p:spTree>
    <p:extLst>
      <p:ext uri="{BB962C8B-B14F-4D97-AF65-F5344CB8AC3E}">
        <p14:creationId xmlns:p14="http://schemas.microsoft.com/office/powerpoint/2010/main" val="3441469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93653" y="0"/>
            <a:ext cx="12098347" cy="6911502"/>
          </a:xfrm>
          <a:prstGeom prst="rect">
            <a:avLst/>
          </a:prstGeom>
        </p:spPr>
      </p:pic>
    </p:spTree>
    <p:extLst>
      <p:ext uri="{BB962C8B-B14F-4D97-AF65-F5344CB8AC3E}">
        <p14:creationId xmlns:p14="http://schemas.microsoft.com/office/powerpoint/2010/main" val="4230367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3057" cy="1468582"/>
          </a:xfrm>
          <a:prstGeom prst="rect">
            <a:avLst/>
          </a:prstGeom>
        </p:spPr>
      </p:pic>
      <p:pic>
        <p:nvPicPr>
          <p:cNvPr id="3" name="Picture 2"/>
          <p:cNvPicPr>
            <a:picLocks noChangeAspect="1"/>
          </p:cNvPicPr>
          <p:nvPr/>
        </p:nvPicPr>
        <p:blipFill>
          <a:blip r:embed="rId3"/>
          <a:stretch>
            <a:fillRect/>
          </a:stretch>
        </p:blipFill>
        <p:spPr>
          <a:xfrm>
            <a:off x="269297" y="4488439"/>
            <a:ext cx="9798740" cy="1552142"/>
          </a:xfrm>
          <a:prstGeom prst="rect">
            <a:avLst/>
          </a:prstGeom>
        </p:spPr>
      </p:pic>
    </p:spTree>
    <p:extLst>
      <p:ext uri="{BB962C8B-B14F-4D97-AF65-F5344CB8AC3E}">
        <p14:creationId xmlns:p14="http://schemas.microsoft.com/office/powerpoint/2010/main" val="908111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669" y="230188"/>
            <a:ext cx="12107917" cy="6350721"/>
          </a:xfrm>
          <a:prstGeom prst="rect">
            <a:avLst/>
          </a:prstGeom>
        </p:spPr>
      </p:pic>
    </p:spTree>
    <p:extLst>
      <p:ext uri="{BB962C8B-B14F-4D97-AF65-F5344CB8AC3E}">
        <p14:creationId xmlns:p14="http://schemas.microsoft.com/office/powerpoint/2010/main" val="2682494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dirty="0">
                <a:hlinkClick r:id="rId2"/>
              </a:rPr>
              <a:t>https://reportharmfulcontent.com/report/</a:t>
            </a:r>
            <a:endParaRPr lang="en-GB" dirty="0"/>
          </a:p>
        </p:txBody>
      </p:sp>
      <p:pic>
        <p:nvPicPr>
          <p:cNvPr id="4" name="Picture 3"/>
          <p:cNvPicPr>
            <a:picLocks noChangeAspect="1"/>
          </p:cNvPicPr>
          <p:nvPr/>
        </p:nvPicPr>
        <p:blipFill>
          <a:blip r:embed="rId3"/>
          <a:stretch>
            <a:fillRect/>
          </a:stretch>
        </p:blipFill>
        <p:spPr>
          <a:xfrm>
            <a:off x="-1" y="0"/>
            <a:ext cx="12011891" cy="1825626"/>
          </a:xfrm>
          <a:prstGeom prst="rect">
            <a:avLst/>
          </a:prstGeom>
        </p:spPr>
      </p:pic>
      <p:pic>
        <p:nvPicPr>
          <p:cNvPr id="5" name="Picture 4"/>
          <p:cNvPicPr>
            <a:picLocks noChangeAspect="1"/>
          </p:cNvPicPr>
          <p:nvPr/>
        </p:nvPicPr>
        <p:blipFill>
          <a:blip r:embed="rId4"/>
          <a:stretch>
            <a:fillRect/>
          </a:stretch>
        </p:blipFill>
        <p:spPr>
          <a:xfrm>
            <a:off x="1207868" y="2430241"/>
            <a:ext cx="8490314" cy="4190963"/>
          </a:xfrm>
          <a:prstGeom prst="rect">
            <a:avLst/>
          </a:prstGeom>
        </p:spPr>
      </p:pic>
    </p:spTree>
    <p:extLst>
      <p:ext uri="{BB962C8B-B14F-4D97-AF65-F5344CB8AC3E}">
        <p14:creationId xmlns:p14="http://schemas.microsoft.com/office/powerpoint/2010/main" val="1859992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265043"/>
            <a:ext cx="9144000" cy="6096000"/>
          </a:xfrm>
        </p:spPr>
        <p:txBody>
          <a:bodyPr>
            <a:normAutofit/>
          </a:bodyPr>
          <a:lstStyle/>
          <a:p>
            <a:r>
              <a:rPr lang="en-GB" sz="4400" b="1" u="sng" dirty="0">
                <a:solidFill>
                  <a:schemeClr val="bg1"/>
                </a:solidFill>
              </a:rPr>
              <a:t> </a:t>
            </a:r>
          </a:p>
          <a:p>
            <a:endParaRPr lang="en-GB" sz="4400" b="1" u="sng" dirty="0">
              <a:solidFill>
                <a:schemeClr val="bg1"/>
              </a:solidFill>
            </a:endParaRPr>
          </a:p>
        </p:txBody>
      </p:sp>
      <p:pic>
        <p:nvPicPr>
          <p:cNvPr id="2" name="Picture 1"/>
          <p:cNvPicPr>
            <a:picLocks noChangeAspect="1"/>
          </p:cNvPicPr>
          <p:nvPr/>
        </p:nvPicPr>
        <p:blipFill>
          <a:blip r:embed="rId4"/>
          <a:stretch>
            <a:fillRect/>
          </a:stretch>
        </p:blipFill>
        <p:spPr>
          <a:xfrm>
            <a:off x="1122218" y="1480742"/>
            <a:ext cx="10082382" cy="4880301"/>
          </a:xfrm>
          <a:prstGeom prst="rect">
            <a:avLst/>
          </a:prstGeom>
        </p:spPr>
      </p:pic>
    </p:spTree>
    <p:extLst>
      <p:ext uri="{BB962C8B-B14F-4D97-AF65-F5344CB8AC3E}">
        <p14:creationId xmlns:p14="http://schemas.microsoft.com/office/powerpoint/2010/main" val="185419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pic>
        <p:nvPicPr>
          <p:cNvPr id="2" name="Picture 1"/>
          <p:cNvPicPr>
            <a:picLocks noChangeAspect="1"/>
          </p:cNvPicPr>
          <p:nvPr/>
        </p:nvPicPr>
        <p:blipFill>
          <a:blip r:embed="rId3"/>
          <a:stretch>
            <a:fillRect/>
          </a:stretch>
        </p:blipFill>
        <p:spPr>
          <a:xfrm>
            <a:off x="1631853" y="0"/>
            <a:ext cx="8553156" cy="6858000"/>
          </a:xfrm>
          <a:prstGeom prst="rect">
            <a:avLst/>
          </a:prstGeom>
        </p:spPr>
      </p:pic>
    </p:spTree>
    <p:extLst>
      <p:ext uri="{BB962C8B-B14F-4D97-AF65-F5344CB8AC3E}">
        <p14:creationId xmlns:p14="http://schemas.microsoft.com/office/powerpoint/2010/main" val="3056881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631" t="7322" r="17935" b="5293"/>
          <a:stretch/>
        </p:blipFill>
        <p:spPr>
          <a:xfrm>
            <a:off x="0" y="0"/>
            <a:ext cx="12192000" cy="6858000"/>
          </a:xfrm>
          <a:prstGeom prst="rect">
            <a:avLst/>
          </a:prstGeom>
        </p:spPr>
      </p:pic>
      <p:sp>
        <p:nvSpPr>
          <p:cNvPr id="3" name="Rectangle 2"/>
          <p:cNvSpPr/>
          <p:nvPr/>
        </p:nvSpPr>
        <p:spPr>
          <a:xfrm>
            <a:off x="1828800" y="3114261"/>
            <a:ext cx="6215270" cy="331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126435" y="3021496"/>
            <a:ext cx="7063407" cy="424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hlinkClick r:id="rId4"/>
              </a:rPr>
              <a:t>www.thinkuknow.co.uk/parents</a:t>
            </a:r>
            <a:endParaRPr lang="en-GB" sz="3200" dirty="0"/>
          </a:p>
        </p:txBody>
      </p:sp>
    </p:spTree>
    <p:extLst>
      <p:ext uri="{BB962C8B-B14F-4D97-AF65-F5344CB8AC3E}">
        <p14:creationId xmlns:p14="http://schemas.microsoft.com/office/powerpoint/2010/main" val="3599562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739" t="7516" r="17935" b="5099"/>
          <a:stretch/>
        </p:blipFill>
        <p:spPr>
          <a:xfrm>
            <a:off x="0" y="0"/>
            <a:ext cx="12192000" cy="6858000"/>
          </a:xfrm>
          <a:prstGeom prst="rect">
            <a:avLst/>
          </a:prstGeom>
        </p:spPr>
      </p:pic>
      <p:sp>
        <p:nvSpPr>
          <p:cNvPr id="3" name="Rectangle 2"/>
          <p:cNvSpPr/>
          <p:nvPr/>
        </p:nvSpPr>
        <p:spPr>
          <a:xfrm>
            <a:off x="1113182" y="3498574"/>
            <a:ext cx="6215270" cy="38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hlinkClick r:id="rId4"/>
              </a:rPr>
              <a:t>www.google.com/familysafety/tools</a:t>
            </a:r>
            <a:endParaRPr lang="en-GB" sz="2400" dirty="0"/>
          </a:p>
        </p:txBody>
      </p:sp>
      <p:sp>
        <p:nvSpPr>
          <p:cNvPr id="7" name="Rectangle 6"/>
          <p:cNvSpPr/>
          <p:nvPr/>
        </p:nvSpPr>
        <p:spPr>
          <a:xfrm>
            <a:off x="5261113" y="4793974"/>
            <a:ext cx="2610678" cy="38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hlinkClick r:id="rId5"/>
              </a:rPr>
              <a:t>www.google.com</a:t>
            </a:r>
            <a:endParaRPr lang="en-GB" sz="2400" dirty="0"/>
          </a:p>
        </p:txBody>
      </p:sp>
    </p:spTree>
    <p:extLst>
      <p:ext uri="{BB962C8B-B14F-4D97-AF65-F5344CB8AC3E}">
        <p14:creationId xmlns:p14="http://schemas.microsoft.com/office/powerpoint/2010/main" val="3330214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522" t="7129" r="17826" b="5486"/>
          <a:stretch/>
        </p:blipFill>
        <p:spPr>
          <a:xfrm>
            <a:off x="0" y="0"/>
            <a:ext cx="12192000" cy="6858000"/>
          </a:xfrm>
          <a:prstGeom prst="rect">
            <a:avLst/>
          </a:prstGeom>
        </p:spPr>
      </p:pic>
    </p:spTree>
    <p:extLst>
      <p:ext uri="{BB962C8B-B14F-4D97-AF65-F5344CB8AC3E}">
        <p14:creationId xmlns:p14="http://schemas.microsoft.com/office/powerpoint/2010/main" val="990972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630" t="7129" r="18152" b="5486"/>
          <a:stretch/>
        </p:blipFill>
        <p:spPr>
          <a:xfrm>
            <a:off x="0" y="0"/>
            <a:ext cx="12192000" cy="6858000"/>
          </a:xfrm>
          <a:prstGeom prst="rect">
            <a:avLst/>
          </a:prstGeom>
        </p:spPr>
      </p:pic>
    </p:spTree>
    <p:extLst>
      <p:ext uri="{BB962C8B-B14F-4D97-AF65-F5344CB8AC3E}">
        <p14:creationId xmlns:p14="http://schemas.microsoft.com/office/powerpoint/2010/main" val="3399268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522" t="7516" r="18044" b="5292"/>
          <a:stretch/>
        </p:blipFill>
        <p:spPr>
          <a:xfrm>
            <a:off x="0" y="0"/>
            <a:ext cx="12192000" cy="6858000"/>
          </a:xfrm>
          <a:prstGeom prst="rect">
            <a:avLst/>
          </a:prstGeom>
        </p:spPr>
      </p:pic>
    </p:spTree>
    <p:extLst>
      <p:ext uri="{BB962C8B-B14F-4D97-AF65-F5344CB8AC3E}">
        <p14:creationId xmlns:p14="http://schemas.microsoft.com/office/powerpoint/2010/main" val="2484103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739" t="7709" r="17935" b="5292"/>
          <a:stretch/>
        </p:blipFill>
        <p:spPr>
          <a:xfrm>
            <a:off x="0" y="0"/>
            <a:ext cx="12192000" cy="6858000"/>
          </a:xfrm>
          <a:prstGeom prst="rect">
            <a:avLst/>
          </a:prstGeom>
        </p:spPr>
      </p:pic>
    </p:spTree>
    <p:extLst>
      <p:ext uri="{BB962C8B-B14F-4D97-AF65-F5344CB8AC3E}">
        <p14:creationId xmlns:p14="http://schemas.microsoft.com/office/powerpoint/2010/main" val="134033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parents and carers need to talk and share with their children.</a:t>
            </a:r>
          </a:p>
        </p:txBody>
      </p:sp>
      <p:sp>
        <p:nvSpPr>
          <p:cNvPr id="5" name="Content Placeholder 4">
            <a:extLst>
              <a:ext uri="{FF2B5EF4-FFF2-40B4-BE49-F238E27FC236}">
                <a16:creationId xmlns:a16="http://schemas.microsoft.com/office/drawing/2014/main" id="{D247E0DA-1B7E-4282-9AEA-451E62D82B11}"/>
              </a:ext>
            </a:extLst>
          </p:cNvPr>
          <p:cNvSpPr>
            <a:spLocks noGrp="1"/>
          </p:cNvSpPr>
          <p:nvPr>
            <p:ph idx="1"/>
          </p:nvPr>
        </p:nvSpPr>
        <p:spPr/>
        <p:txBody>
          <a:bodyPr/>
          <a:lstStyle/>
          <a:p>
            <a:r>
              <a:rPr lang="en-GB" dirty="0"/>
              <a:t>Please see video link attached </a:t>
            </a:r>
            <a:r>
              <a:rPr lang="en-GB" dirty="0" err="1"/>
              <a:t>seperately</a:t>
            </a:r>
            <a:r>
              <a:rPr lang="en-GB" dirty="0"/>
              <a:t>. (</a:t>
            </a:r>
            <a:r>
              <a:rPr lang="en-GB" dirty="0" err="1"/>
              <a:t>Whol’s</a:t>
            </a:r>
            <a:r>
              <a:rPr lang="en-GB" dirty="0"/>
              <a:t> </a:t>
            </a:r>
            <a:r>
              <a:rPr lang="en-GB"/>
              <a:t>Sam CEOP)</a:t>
            </a:r>
            <a:endParaRPr lang="en-GB" dirty="0"/>
          </a:p>
        </p:txBody>
      </p:sp>
    </p:spTree>
    <p:extLst>
      <p:ext uri="{BB962C8B-B14F-4D97-AF65-F5344CB8AC3E}">
        <p14:creationId xmlns:p14="http://schemas.microsoft.com/office/powerpoint/2010/main" val="2815326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2" name="Picture 1"/>
          <p:cNvPicPr>
            <a:picLocks noChangeAspect="1"/>
          </p:cNvPicPr>
          <p:nvPr/>
        </p:nvPicPr>
        <p:blipFill rotWithShape="1">
          <a:blip r:embed="rId3"/>
          <a:srcRect l="16522" t="7516" r="18261" b="5872"/>
          <a:stretch/>
        </p:blipFill>
        <p:spPr>
          <a:xfrm>
            <a:off x="0" y="0"/>
            <a:ext cx="12192000" cy="6858000"/>
          </a:xfrm>
          <a:prstGeom prst="rect">
            <a:avLst/>
          </a:prstGeom>
        </p:spPr>
      </p:pic>
    </p:spTree>
    <p:extLst>
      <p:ext uri="{BB962C8B-B14F-4D97-AF65-F5344CB8AC3E}">
        <p14:creationId xmlns:p14="http://schemas.microsoft.com/office/powerpoint/2010/main" val="3343265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Picture 4"/>
          <p:cNvPicPr>
            <a:picLocks noChangeAspect="1"/>
          </p:cNvPicPr>
          <p:nvPr/>
        </p:nvPicPr>
        <p:blipFill rotWithShape="1">
          <a:blip r:embed="rId2"/>
          <a:srcRect l="16684" t="7192" r="18059" b="7902"/>
          <a:stretch/>
        </p:blipFill>
        <p:spPr>
          <a:xfrm>
            <a:off x="0" y="0"/>
            <a:ext cx="12192000" cy="6858000"/>
          </a:xfrm>
          <a:prstGeom prst="rect">
            <a:avLst/>
          </a:prstGeom>
        </p:spPr>
      </p:pic>
      <p:sp>
        <p:nvSpPr>
          <p:cNvPr id="6" name="Rectangle 5"/>
          <p:cNvSpPr/>
          <p:nvPr/>
        </p:nvSpPr>
        <p:spPr>
          <a:xfrm>
            <a:off x="2276060" y="5819155"/>
            <a:ext cx="7639880" cy="357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accent1">
                    <a:lumMod val="40000"/>
                    <a:lumOff val="60000"/>
                  </a:schemeClr>
                </a:solidFill>
                <a:hlinkClick r:id="rId3"/>
              </a:rPr>
              <a:t>www.thinkuknow.co.uk/parents</a:t>
            </a:r>
            <a:endParaRPr lang="en-GB" sz="4400" dirty="0">
              <a:solidFill>
                <a:schemeClr val="accent1">
                  <a:lumMod val="40000"/>
                  <a:lumOff val="60000"/>
                </a:schemeClr>
              </a:solidFill>
            </a:endParaRPr>
          </a:p>
        </p:txBody>
      </p:sp>
    </p:spTree>
    <p:extLst>
      <p:ext uri="{BB962C8B-B14F-4D97-AF65-F5344CB8AC3E}">
        <p14:creationId xmlns:p14="http://schemas.microsoft.com/office/powerpoint/2010/main" val="2915339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238539"/>
            <a:ext cx="9144000" cy="6480313"/>
          </a:xfrm>
        </p:spPr>
        <p:txBody>
          <a:bodyPr>
            <a:normAutofit lnSpcReduction="10000"/>
          </a:bodyPr>
          <a:lstStyle/>
          <a:p>
            <a:r>
              <a:rPr lang="en-GB" sz="8000" b="1" u="sng" dirty="0">
                <a:solidFill>
                  <a:schemeClr val="bg1"/>
                </a:solidFill>
              </a:rPr>
              <a:t>Useful Websites</a:t>
            </a:r>
          </a:p>
          <a:p>
            <a:r>
              <a:rPr lang="en-GB" dirty="0"/>
              <a:t>•</a:t>
            </a:r>
          </a:p>
          <a:p>
            <a:r>
              <a:rPr lang="en-GB" b="1" u="sng" dirty="0"/>
              <a:t>Internet Safety:</a:t>
            </a:r>
          </a:p>
          <a:p>
            <a:r>
              <a:rPr lang="en-GB" dirty="0">
                <a:hlinkClick r:id="rId3"/>
              </a:rPr>
              <a:t>https://www.nspcc.org.uk/keeping-children-safe/online-safety/</a:t>
            </a:r>
            <a:endParaRPr lang="en-GB" dirty="0"/>
          </a:p>
          <a:p>
            <a:r>
              <a:rPr lang="en-GB" dirty="0">
                <a:hlinkClick r:id="rId4"/>
              </a:rPr>
              <a:t>www.thinkuknow.co.uk/parents</a:t>
            </a:r>
            <a:endParaRPr lang="en-GB" dirty="0"/>
          </a:p>
          <a:p>
            <a:r>
              <a:rPr lang="en-GB" dirty="0">
                <a:hlinkClick r:id="rId5"/>
              </a:rPr>
              <a:t>http://www.direct.gov.uk/en/Parents/Yourchildshealthandsafety/Internetsafety/index.htm</a:t>
            </a:r>
            <a:endParaRPr lang="en-GB" dirty="0"/>
          </a:p>
          <a:p>
            <a:r>
              <a:rPr lang="en-GB" dirty="0">
                <a:hlinkClick r:id="rId6"/>
              </a:rPr>
              <a:t>http://www.iwf.org.uk/</a:t>
            </a:r>
            <a:endParaRPr lang="en-GB" dirty="0"/>
          </a:p>
          <a:p>
            <a:r>
              <a:rPr lang="en-GB" b="1" u="sng" dirty="0"/>
              <a:t>Facebook</a:t>
            </a:r>
          </a:p>
          <a:p>
            <a:r>
              <a:rPr lang="en-GB" dirty="0">
                <a:hlinkClick r:id="rId7"/>
              </a:rPr>
              <a:t>http://www.facebook.com/safety/</a:t>
            </a:r>
            <a:endParaRPr lang="en-GB" dirty="0"/>
          </a:p>
          <a:p>
            <a:r>
              <a:rPr lang="en-GB" b="1" u="sng" dirty="0" err="1"/>
              <a:t>TikTok</a:t>
            </a:r>
            <a:endParaRPr lang="en-GB" b="1" u="sng" dirty="0"/>
          </a:p>
          <a:p>
            <a:r>
              <a:rPr lang="en-GB" dirty="0">
                <a:hlinkClick r:id="rId8"/>
              </a:rPr>
              <a:t>https://www.tiktok.com/safety/en/guardians-guide/</a:t>
            </a:r>
            <a:endParaRPr lang="en-GB" dirty="0"/>
          </a:p>
          <a:p>
            <a:r>
              <a:rPr lang="en-GB" b="1" u="sng" dirty="0" err="1"/>
              <a:t>WhatsUp</a:t>
            </a:r>
            <a:endParaRPr lang="en-GB" b="1" u="sng" dirty="0"/>
          </a:p>
          <a:p>
            <a:r>
              <a:rPr lang="en-GB" dirty="0">
                <a:hlinkClick r:id="rId9"/>
              </a:rPr>
              <a:t>https://www.safesearchkids.com/whatsapp-safety-for-kids/</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4070047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238539"/>
            <a:ext cx="9144000" cy="6480313"/>
          </a:xfrm>
        </p:spPr>
        <p:txBody>
          <a:bodyPr>
            <a:normAutofit/>
          </a:bodyPr>
          <a:lstStyle/>
          <a:p>
            <a:r>
              <a:rPr lang="en-GB" sz="8000" b="1" u="sng" dirty="0">
                <a:solidFill>
                  <a:schemeClr val="bg1"/>
                </a:solidFill>
              </a:rPr>
              <a:t>Useful Websites</a:t>
            </a:r>
          </a:p>
          <a:p>
            <a:endParaRPr lang="en-GB" dirty="0"/>
          </a:p>
          <a:p>
            <a:endParaRPr lang="en-GB" dirty="0"/>
          </a:p>
          <a:p>
            <a:endParaRPr lang="en-GB" dirty="0"/>
          </a:p>
        </p:txBody>
      </p:sp>
      <p:pic>
        <p:nvPicPr>
          <p:cNvPr id="2" name="Picture 1"/>
          <p:cNvPicPr>
            <a:picLocks noChangeAspect="1"/>
          </p:cNvPicPr>
          <p:nvPr/>
        </p:nvPicPr>
        <p:blipFill>
          <a:blip r:embed="rId3"/>
          <a:stretch>
            <a:fillRect/>
          </a:stretch>
        </p:blipFill>
        <p:spPr>
          <a:xfrm>
            <a:off x="1524000" y="2424112"/>
            <a:ext cx="9526013" cy="2109166"/>
          </a:xfrm>
          <a:prstGeom prst="rect">
            <a:avLst/>
          </a:prstGeom>
        </p:spPr>
      </p:pic>
    </p:spTree>
    <p:extLst>
      <p:ext uri="{BB962C8B-B14F-4D97-AF65-F5344CB8AC3E}">
        <p14:creationId xmlns:p14="http://schemas.microsoft.com/office/powerpoint/2010/main" val="3889379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1948070"/>
            <a:ext cx="9144000" cy="4757530"/>
          </a:xfrm>
        </p:spPr>
        <p:txBody>
          <a:bodyPr>
            <a:normAutofit fontScale="47500" lnSpcReduction="20000"/>
          </a:bodyPr>
          <a:lstStyle/>
          <a:p>
            <a:r>
              <a:rPr lang="en-GB" sz="4200" b="1" u="sng" dirty="0"/>
              <a:t>Parental Control Software:</a:t>
            </a:r>
          </a:p>
          <a:p>
            <a:endParaRPr lang="en-GB" dirty="0"/>
          </a:p>
          <a:p>
            <a:r>
              <a:rPr lang="en-GB" sz="4500" dirty="0">
                <a:hlinkClick r:id="rId3"/>
              </a:rPr>
              <a:t>http://www.which.co.uk/baby-and-child/child-safety-at-home/guides/parental-control-software/</a:t>
            </a:r>
            <a:endParaRPr lang="en-GB" sz="4500" dirty="0"/>
          </a:p>
          <a:p>
            <a:endParaRPr lang="en-GB" dirty="0"/>
          </a:p>
          <a:p>
            <a:endParaRPr lang="en-GB" sz="2200" b="1" u="sng" dirty="0"/>
          </a:p>
          <a:p>
            <a:r>
              <a:rPr lang="en-GB" sz="4200" b="1" u="sng" dirty="0"/>
              <a:t>Useful safe websites for links across the curriculum, including games and general resources:</a:t>
            </a:r>
          </a:p>
          <a:p>
            <a:endParaRPr lang="en-GB" dirty="0"/>
          </a:p>
          <a:p>
            <a:r>
              <a:rPr lang="en-GB" sz="4500" dirty="0">
                <a:hlinkClick r:id="rId4"/>
              </a:rPr>
              <a:t>http://www.bbc.co.uk/schools/parents/</a:t>
            </a:r>
            <a:endParaRPr lang="en-GB" sz="4500" dirty="0"/>
          </a:p>
          <a:p>
            <a:r>
              <a:rPr lang="en-GB" sz="4500" dirty="0">
                <a:hlinkClick r:id="rId5"/>
              </a:rPr>
              <a:t>http://www.topmarks.co.uk/</a:t>
            </a:r>
            <a:endParaRPr lang="en-GB" sz="4500" dirty="0"/>
          </a:p>
          <a:p>
            <a:r>
              <a:rPr lang="en-GB" sz="4500" dirty="0">
                <a:hlinkClick r:id="rId6"/>
              </a:rPr>
              <a:t>http://www.woodlands-junior.kent.sch.uk/Games/</a:t>
            </a:r>
            <a:endParaRPr lang="en-GB" sz="4500" dirty="0"/>
          </a:p>
          <a:p>
            <a:r>
              <a:rPr lang="en-GB" sz="4500" dirty="0">
                <a:hlinkClick r:id="rId7"/>
              </a:rPr>
              <a:t>http://www.bgfl.org/bgfl/15.cfm?s=15&amp;p=251,index</a:t>
            </a:r>
            <a:endParaRPr lang="en-GB" sz="4500" dirty="0"/>
          </a:p>
          <a:p>
            <a:r>
              <a:rPr lang="en-GB" sz="4500" dirty="0">
                <a:hlinkClick r:id="rId4"/>
              </a:rPr>
              <a:t>http://www.bbc.co.uk/schools/</a:t>
            </a:r>
            <a:endParaRPr lang="en-GB" sz="4500" dirty="0"/>
          </a:p>
          <a:p>
            <a:r>
              <a:rPr lang="en-GB" sz="4500" dirty="0">
                <a:hlinkClick r:id="rId8"/>
              </a:rPr>
              <a:t>http://durham.schooljotter.com/coxhoe/Curriculum+Links</a:t>
            </a:r>
            <a:endParaRPr lang="en-GB" sz="4500" dirty="0"/>
          </a:p>
        </p:txBody>
      </p:sp>
    </p:spTree>
    <p:extLst>
      <p:ext uri="{BB962C8B-B14F-4D97-AF65-F5344CB8AC3E}">
        <p14:creationId xmlns:p14="http://schemas.microsoft.com/office/powerpoint/2010/main" val="3367086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a:xfrm>
            <a:off x="1524000" y="238539"/>
            <a:ext cx="9144000" cy="6480313"/>
          </a:xfrm>
        </p:spPr>
        <p:txBody>
          <a:bodyPr>
            <a:normAutofit/>
          </a:bodyPr>
          <a:lstStyle/>
          <a:p>
            <a:r>
              <a:rPr lang="en-GB" sz="8000" b="1" u="sng" dirty="0">
                <a:solidFill>
                  <a:schemeClr val="bg1"/>
                </a:solidFill>
              </a:rPr>
              <a:t>Useful Websites</a:t>
            </a:r>
          </a:p>
          <a:p>
            <a:r>
              <a:rPr lang="en-GB" dirty="0"/>
              <a:t>•</a:t>
            </a:r>
          </a:p>
          <a:p>
            <a:endParaRPr lang="en-GB" dirty="0"/>
          </a:p>
          <a:p>
            <a:endParaRPr lang="en-GB" dirty="0"/>
          </a:p>
        </p:txBody>
      </p:sp>
      <p:pic>
        <p:nvPicPr>
          <p:cNvPr id="2" name="Picture 1"/>
          <p:cNvPicPr>
            <a:picLocks noChangeAspect="1"/>
          </p:cNvPicPr>
          <p:nvPr/>
        </p:nvPicPr>
        <p:blipFill>
          <a:blip r:embed="rId3"/>
          <a:stretch>
            <a:fillRect/>
          </a:stretch>
        </p:blipFill>
        <p:spPr>
          <a:xfrm>
            <a:off x="1768261" y="238539"/>
            <a:ext cx="7777953" cy="6619461"/>
          </a:xfrm>
          <a:prstGeom prst="rect">
            <a:avLst/>
          </a:prstGeom>
        </p:spPr>
      </p:pic>
    </p:spTree>
    <p:extLst>
      <p:ext uri="{BB962C8B-B14F-4D97-AF65-F5344CB8AC3E}">
        <p14:creationId xmlns:p14="http://schemas.microsoft.com/office/powerpoint/2010/main" val="1420252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52960"/>
            <a:ext cx="12193057" cy="1950889"/>
          </a:xfrm>
          <a:prstGeom prst="rect">
            <a:avLst/>
          </a:prstGeom>
        </p:spPr>
      </p:pic>
      <p:sp>
        <p:nvSpPr>
          <p:cNvPr id="3" name="Title 2"/>
          <p:cNvSpPr>
            <a:spLocks noGrp="1"/>
          </p:cNvSpPr>
          <p:nvPr>
            <p:ph type="title"/>
          </p:nvPr>
        </p:nvSpPr>
        <p:spPr>
          <a:xfrm>
            <a:off x="2874819" y="-52960"/>
            <a:ext cx="10515600" cy="1325563"/>
          </a:xfrm>
        </p:spPr>
        <p:txBody>
          <a:bodyPr/>
          <a:lstStyle/>
          <a:p>
            <a:pPr eaLnBrk="1" hangingPunct="1">
              <a:defRPr/>
            </a:pPr>
            <a:r>
              <a:rPr lang="en-US" dirty="0"/>
              <a:t>Thank you for your time.</a:t>
            </a:r>
          </a:p>
        </p:txBody>
      </p:sp>
      <p:sp>
        <p:nvSpPr>
          <p:cNvPr id="35842" name="Content Placeholder 1"/>
          <p:cNvSpPr>
            <a:spLocks noGrp="1"/>
          </p:cNvSpPr>
          <p:nvPr>
            <p:ph idx="1"/>
          </p:nvPr>
        </p:nvSpPr>
        <p:spPr>
          <a:xfrm>
            <a:off x="677334" y="2160589"/>
            <a:ext cx="11022830" cy="3880773"/>
          </a:xfrm>
        </p:spPr>
        <p:txBody>
          <a:bodyPr>
            <a:normAutofit/>
          </a:bodyPr>
          <a:lstStyle/>
          <a:p>
            <a:pPr eaLnBrk="1" hangingPunct="1"/>
            <a:r>
              <a:rPr lang="en-US" sz="2800" dirty="0">
                <a:ea typeface="ＭＳ Ｐゴシック" pitchFamily="-111" charset="-128"/>
                <a:cs typeface="ＭＳ Ｐゴシック" pitchFamily="-111" charset="-128"/>
              </a:rPr>
              <a:t>Together we can teach the children to </a:t>
            </a:r>
            <a:r>
              <a:rPr lang="en-US" sz="2800">
                <a:ea typeface="ＭＳ Ｐゴシック" pitchFamily="-111" charset="-128"/>
                <a:cs typeface="ＭＳ Ｐゴシック" pitchFamily="-111" charset="-128"/>
              </a:rPr>
              <a:t>be </a:t>
            </a:r>
            <a:r>
              <a:rPr lang="en-US">
                <a:ea typeface="ＭＳ Ｐゴシック" pitchFamily="-111" charset="-128"/>
                <a:cs typeface="ＭＳ Ｐゴシック" pitchFamily="-111" charset="-128"/>
              </a:rPr>
              <a:t>Online</a:t>
            </a:r>
            <a:r>
              <a:rPr lang="en-US" sz="2800">
                <a:ea typeface="ＭＳ Ｐゴシック" pitchFamily="-111" charset="-128"/>
                <a:cs typeface="ＭＳ Ｐゴシック" pitchFamily="-111" charset="-128"/>
              </a:rPr>
              <a:t>-safe</a:t>
            </a:r>
            <a:r>
              <a:rPr lang="en-US" sz="2800" dirty="0">
                <a:ea typeface="ＭＳ Ｐゴシック" pitchFamily="-111" charset="-128"/>
                <a:cs typeface="ＭＳ Ｐゴシック" pitchFamily="-111" charset="-128"/>
              </a:rPr>
              <a:t>.</a:t>
            </a:r>
          </a:p>
        </p:txBody>
      </p:sp>
      <p:pic>
        <p:nvPicPr>
          <p:cNvPr id="35844" name="Picture 3"/>
          <p:cNvPicPr>
            <a:picLocks noChangeAspect="1"/>
          </p:cNvPicPr>
          <p:nvPr/>
        </p:nvPicPr>
        <p:blipFill>
          <a:blip r:embed="rId3"/>
          <a:srcRect/>
          <a:stretch>
            <a:fillRect/>
          </a:stretch>
        </p:blipFill>
        <p:spPr bwMode="auto">
          <a:xfrm>
            <a:off x="4419600" y="3124200"/>
            <a:ext cx="3389312" cy="3389312"/>
          </a:xfrm>
          <a:prstGeom prst="rect">
            <a:avLst/>
          </a:prstGeom>
          <a:noFill/>
          <a:ln w="9525">
            <a:noFill/>
            <a:miter lim="800000"/>
            <a:headEnd/>
            <a:tailEnd/>
          </a:ln>
        </p:spPr>
      </p:pic>
    </p:spTree>
    <p:extLst>
      <p:ext uri="{BB962C8B-B14F-4D97-AF65-F5344CB8AC3E}">
        <p14:creationId xmlns:p14="http://schemas.microsoft.com/office/powerpoint/2010/main" val="988261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3" name="Picture 2"/>
          <p:cNvPicPr>
            <a:picLocks noChangeAspect="1"/>
          </p:cNvPicPr>
          <p:nvPr/>
        </p:nvPicPr>
        <p:blipFill>
          <a:blip r:embed="rId3"/>
          <a:stretch>
            <a:fillRect/>
          </a:stretch>
        </p:blipFill>
        <p:spPr>
          <a:xfrm>
            <a:off x="419099" y="287384"/>
            <a:ext cx="11115403" cy="6400800"/>
          </a:xfrm>
          <a:prstGeom prst="rect">
            <a:avLst/>
          </a:prstGeom>
        </p:spPr>
      </p:pic>
    </p:spTree>
    <p:extLst>
      <p:ext uri="{BB962C8B-B14F-4D97-AF65-F5344CB8AC3E}">
        <p14:creationId xmlns:p14="http://schemas.microsoft.com/office/powerpoint/2010/main" val="26651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1948070"/>
          </a:xfrm>
          <a:prstGeom prst="rect">
            <a:avLst/>
          </a:prstGeom>
        </p:spPr>
      </p:pic>
      <p:sp>
        <p:nvSpPr>
          <p:cNvPr id="6" name="Subtitle 5"/>
          <p:cNvSpPr>
            <a:spLocks noGrp="1"/>
          </p:cNvSpPr>
          <p:nvPr>
            <p:ph type="subTitle" idx="1"/>
          </p:nvPr>
        </p:nvSpPr>
        <p:spPr/>
        <p:txBody>
          <a:bodyPr/>
          <a:lstStyle/>
          <a:p>
            <a:endParaRPr lang="en-GB" dirty="0"/>
          </a:p>
        </p:txBody>
      </p:sp>
      <p:pic>
        <p:nvPicPr>
          <p:cNvPr id="3" name="Picture 2"/>
          <p:cNvPicPr>
            <a:picLocks noChangeAspect="1"/>
          </p:cNvPicPr>
          <p:nvPr/>
        </p:nvPicPr>
        <p:blipFill>
          <a:blip r:embed="rId3"/>
          <a:stretch>
            <a:fillRect/>
          </a:stretch>
        </p:blipFill>
        <p:spPr>
          <a:xfrm>
            <a:off x="438149" y="1443989"/>
            <a:ext cx="11370673" cy="5218067"/>
          </a:xfrm>
          <a:prstGeom prst="rect">
            <a:avLst/>
          </a:prstGeom>
        </p:spPr>
      </p:pic>
    </p:spTree>
    <p:extLst>
      <p:ext uri="{BB962C8B-B14F-4D97-AF65-F5344CB8AC3E}">
        <p14:creationId xmlns:p14="http://schemas.microsoft.com/office/powerpoint/2010/main" val="94909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140" y="119743"/>
            <a:ext cx="5373937" cy="3550920"/>
          </a:xfrm>
          <a:prstGeom prst="rect">
            <a:avLst/>
          </a:prstGeom>
        </p:spPr>
      </p:pic>
      <p:pic>
        <p:nvPicPr>
          <p:cNvPr id="5" name="Picture 4"/>
          <p:cNvPicPr>
            <a:picLocks noChangeAspect="1"/>
          </p:cNvPicPr>
          <p:nvPr/>
        </p:nvPicPr>
        <p:blipFill>
          <a:blip r:embed="rId3"/>
          <a:stretch>
            <a:fillRect/>
          </a:stretch>
        </p:blipFill>
        <p:spPr>
          <a:xfrm>
            <a:off x="5563077" y="119743"/>
            <a:ext cx="6297997" cy="2143125"/>
          </a:xfrm>
          <a:prstGeom prst="rect">
            <a:avLst/>
          </a:prstGeom>
        </p:spPr>
      </p:pic>
      <p:sp>
        <p:nvSpPr>
          <p:cNvPr id="6" name="Rectangle 5"/>
          <p:cNvSpPr/>
          <p:nvPr/>
        </p:nvSpPr>
        <p:spPr>
          <a:xfrm>
            <a:off x="5765074" y="2656582"/>
            <a:ext cx="6096000" cy="3398879"/>
          </a:xfrm>
          <a:prstGeom prst="rect">
            <a:avLst/>
          </a:prstGeom>
        </p:spPr>
        <p:txBody>
          <a:bodyPr>
            <a:spAutoFit/>
          </a:bodyPr>
          <a:lstStyle/>
          <a:p>
            <a:pPr>
              <a:lnSpc>
                <a:spcPct val="107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Quote from children’s commission 30th January 2023</a:t>
            </a:r>
          </a:p>
          <a:p>
            <a:pPr>
              <a:lnSpc>
                <a:spcPct val="107000"/>
              </a:lnSpc>
              <a:spcAft>
                <a:spcPts val="800"/>
              </a:spcAft>
            </a:pPr>
            <a:r>
              <a:rPr lang="en-GB" sz="2800" b="1" dirty="0">
                <a:solidFill>
                  <a:srgbClr val="333333"/>
                </a:solidFill>
                <a:latin typeface="Arial" panose="020B0604020202020204" pitchFamily="34" charset="0"/>
                <a:ea typeface="Calibri" panose="020F0502020204030204" pitchFamily="34" charset="0"/>
                <a:cs typeface="Times New Roman" panose="02020603050405020304" pitchFamily="18" charset="0"/>
              </a:rPr>
              <a:t>By age nine, 10% had seen pornography, 27% had seen it by age 11 and half of children who had seen pornography had seen it by age 13</a:t>
            </a:r>
            <a:r>
              <a:rPr lang="en-GB" sz="2800" dirty="0">
                <a:solidFill>
                  <a:srgbClr val="333333"/>
                </a:solidFill>
                <a:latin typeface="Arial" panose="020B0604020202020204" pitchFamily="34" charset="0"/>
                <a:ea typeface="Calibri" panose="020F0502020204030204" pitchFamily="34" charset="0"/>
                <a:cs typeface="Times New Roman" panose="02020603050405020304" pitchFamily="18" charset="0"/>
              </a:rPr>
              <a: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89140" y="3670663"/>
            <a:ext cx="2352675" cy="3067050"/>
          </a:xfrm>
          <a:prstGeom prst="rect">
            <a:avLst/>
          </a:prstGeom>
        </p:spPr>
      </p:pic>
      <p:pic>
        <p:nvPicPr>
          <p:cNvPr id="8" name="Picture 7"/>
          <p:cNvPicPr>
            <a:picLocks noChangeAspect="1"/>
          </p:cNvPicPr>
          <p:nvPr/>
        </p:nvPicPr>
        <p:blipFill>
          <a:blip r:embed="rId5"/>
          <a:stretch>
            <a:fillRect/>
          </a:stretch>
        </p:blipFill>
        <p:spPr>
          <a:xfrm>
            <a:off x="3010489" y="3880212"/>
            <a:ext cx="2162175" cy="1323975"/>
          </a:xfrm>
          <a:prstGeom prst="rect">
            <a:avLst/>
          </a:prstGeom>
        </p:spPr>
      </p:pic>
    </p:spTree>
    <p:extLst>
      <p:ext uri="{BB962C8B-B14F-4D97-AF65-F5344CB8AC3E}">
        <p14:creationId xmlns:p14="http://schemas.microsoft.com/office/powerpoint/2010/main" val="203102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66986" y="169817"/>
            <a:ext cx="11824717" cy="6505303"/>
          </a:xfrm>
          <a:prstGeom prst="rect">
            <a:avLst/>
          </a:prstGeom>
        </p:spPr>
      </p:pic>
    </p:spTree>
    <p:extLst>
      <p:ext uri="{BB962C8B-B14F-4D97-AF65-F5344CB8AC3E}">
        <p14:creationId xmlns:p14="http://schemas.microsoft.com/office/powerpoint/2010/main" val="3592514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1298</Words>
  <Application>Microsoft Office PowerPoint</Application>
  <PresentationFormat>Widescreen</PresentationFormat>
  <Paragraphs>143</Paragraphs>
  <Slides>56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ＭＳ Ｐゴシック</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Why parents and carers need to talk and share with their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Webcam Risks</vt:lpstr>
      <vt:lpstr>PowerPoint Presentation</vt:lpstr>
      <vt:lpstr>PowerPoint Presentation</vt:lpstr>
      <vt:lpstr>PowerPoint Presentation</vt:lpstr>
      <vt:lpstr>PowerPoint Presentation</vt:lpstr>
      <vt:lpstr>Emoji's are the new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to keep your child safe on VR Headsets.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Foster</dc:creator>
  <cp:lastModifiedBy>Molly Reeve</cp:lastModifiedBy>
  <cp:revision>42</cp:revision>
  <dcterms:created xsi:type="dcterms:W3CDTF">2017-01-11T21:12:20Z</dcterms:created>
  <dcterms:modified xsi:type="dcterms:W3CDTF">2023-02-10T16:17:29Z</dcterms:modified>
</cp:coreProperties>
</file>