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Lst>
  <p:notesMasterIdLst>
    <p:notesMasterId r:id="rId15"/>
  </p:notesMasterIdLst>
  <p:sldIdLst>
    <p:sldId id="256" r:id="rId5"/>
    <p:sldId id="335" r:id="rId6"/>
    <p:sldId id="339" r:id="rId7"/>
    <p:sldId id="336" r:id="rId8"/>
    <p:sldId id="337" r:id="rId9"/>
    <p:sldId id="340" r:id="rId10"/>
    <p:sldId id="342" r:id="rId11"/>
    <p:sldId id="338" r:id="rId12"/>
    <p:sldId id="343" r:id="rId13"/>
    <p:sldId id="334" r:id="rId14"/>
  </p:sldIdLst>
  <p:sldSz cx="9144000" cy="6858000" type="screen4x3"/>
  <p:notesSz cx="7315200" cy="96012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7637B169-FCC4-43E2-A205-8A6EA9273ED3}">
          <p14:sldIdLst>
            <p14:sldId id="256"/>
            <p14:sldId id="335"/>
            <p14:sldId id="339"/>
            <p14:sldId id="336"/>
            <p14:sldId id="337"/>
            <p14:sldId id="340"/>
            <p14:sldId id="342"/>
            <p14:sldId id="338"/>
            <p14:sldId id="343"/>
            <p14:sldId id="334"/>
          </p14:sldIdLst>
        </p14:section>
      </p14:sectionLst>
    </p:ex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48DD4"/>
    <a:srgbClr val="FF00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DAEAE77D-84E1-4F31-A44A-143B36369C59}" v="1" dt="2023-11-15T19:57:25.608"/>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p:cViewPr varScale="1">
        <p:scale>
          <a:sx n="114" d="100"/>
          <a:sy n="114" d="100"/>
        </p:scale>
        <p:origin x="1506" y="11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theme" Target="theme/theme1.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presProps" Target="presProps.xml"/><Relationship Id="rId20" Type="http://schemas.microsoft.com/office/2015/10/relationships/revisionInfo" Target="revisionInfo.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notesMaster" Target="notesMasters/notesMaster1.xml"/><Relationship Id="rId10" Type="http://schemas.openxmlformats.org/officeDocument/2006/relationships/slide" Target="slides/slide6.xml"/><Relationship Id="rId19"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69920" cy="481727"/>
          </a:xfrm>
          <a:prstGeom prst="rect">
            <a:avLst/>
          </a:prstGeom>
        </p:spPr>
        <p:txBody>
          <a:bodyPr vert="horz" lIns="96661" tIns="48331" rIns="96661" bIns="48331" rtlCol="0"/>
          <a:lstStyle>
            <a:lvl1pPr algn="l">
              <a:defRPr sz="1300"/>
            </a:lvl1pPr>
          </a:lstStyle>
          <a:p>
            <a:endParaRPr lang="en-GB" dirty="0"/>
          </a:p>
        </p:txBody>
      </p:sp>
      <p:sp>
        <p:nvSpPr>
          <p:cNvPr id="3" name="Date Placeholder 2"/>
          <p:cNvSpPr>
            <a:spLocks noGrp="1"/>
          </p:cNvSpPr>
          <p:nvPr>
            <p:ph type="dt" idx="1"/>
          </p:nvPr>
        </p:nvSpPr>
        <p:spPr>
          <a:xfrm>
            <a:off x="4143587" y="0"/>
            <a:ext cx="3169920" cy="481727"/>
          </a:xfrm>
          <a:prstGeom prst="rect">
            <a:avLst/>
          </a:prstGeom>
        </p:spPr>
        <p:txBody>
          <a:bodyPr vert="horz" lIns="96661" tIns="48331" rIns="96661" bIns="48331" rtlCol="0"/>
          <a:lstStyle>
            <a:lvl1pPr algn="r">
              <a:defRPr sz="1300"/>
            </a:lvl1pPr>
          </a:lstStyle>
          <a:p>
            <a:fld id="{F01904D6-54CA-4390-9849-312A3605D725}" type="datetimeFigureOut">
              <a:rPr lang="en-GB" smtClean="0"/>
              <a:t>07/12/2023</a:t>
            </a:fld>
            <a:endParaRPr lang="en-GB" dirty="0"/>
          </a:p>
        </p:txBody>
      </p:sp>
      <p:sp>
        <p:nvSpPr>
          <p:cNvPr id="4" name="Slide Image Placeholder 3"/>
          <p:cNvSpPr>
            <a:spLocks noGrp="1" noRot="1" noChangeAspect="1"/>
          </p:cNvSpPr>
          <p:nvPr>
            <p:ph type="sldImg" idx="2"/>
          </p:nvPr>
        </p:nvSpPr>
        <p:spPr>
          <a:xfrm>
            <a:off x="1497013" y="1200150"/>
            <a:ext cx="4321175" cy="3240088"/>
          </a:xfrm>
          <a:prstGeom prst="rect">
            <a:avLst/>
          </a:prstGeom>
          <a:noFill/>
          <a:ln w="12700">
            <a:solidFill>
              <a:prstClr val="black"/>
            </a:solidFill>
          </a:ln>
        </p:spPr>
        <p:txBody>
          <a:bodyPr vert="horz" lIns="96661" tIns="48331" rIns="96661" bIns="48331" rtlCol="0" anchor="ctr"/>
          <a:lstStyle/>
          <a:p>
            <a:endParaRPr lang="en-GB" dirty="0"/>
          </a:p>
        </p:txBody>
      </p:sp>
      <p:sp>
        <p:nvSpPr>
          <p:cNvPr id="5" name="Notes Placeholder 4"/>
          <p:cNvSpPr>
            <a:spLocks noGrp="1"/>
          </p:cNvSpPr>
          <p:nvPr>
            <p:ph type="body" sz="quarter" idx="3"/>
          </p:nvPr>
        </p:nvSpPr>
        <p:spPr>
          <a:xfrm>
            <a:off x="731520" y="4620577"/>
            <a:ext cx="5852160" cy="3780473"/>
          </a:xfrm>
          <a:prstGeom prst="rect">
            <a:avLst/>
          </a:prstGeom>
        </p:spPr>
        <p:txBody>
          <a:bodyPr vert="horz" lIns="96661" tIns="48331" rIns="96661" bIns="48331"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9119474"/>
            <a:ext cx="3169920" cy="481726"/>
          </a:xfrm>
          <a:prstGeom prst="rect">
            <a:avLst/>
          </a:prstGeom>
        </p:spPr>
        <p:txBody>
          <a:bodyPr vert="horz" lIns="96661" tIns="48331" rIns="96661" bIns="48331" rtlCol="0" anchor="b"/>
          <a:lstStyle>
            <a:lvl1pPr algn="l">
              <a:defRPr sz="1300"/>
            </a:lvl1pPr>
          </a:lstStyle>
          <a:p>
            <a:endParaRPr lang="en-GB" dirty="0"/>
          </a:p>
        </p:txBody>
      </p:sp>
      <p:sp>
        <p:nvSpPr>
          <p:cNvPr id="7" name="Slide Number Placeholder 6"/>
          <p:cNvSpPr>
            <a:spLocks noGrp="1"/>
          </p:cNvSpPr>
          <p:nvPr>
            <p:ph type="sldNum" sz="quarter" idx="5"/>
          </p:nvPr>
        </p:nvSpPr>
        <p:spPr>
          <a:xfrm>
            <a:off x="4143587" y="9119474"/>
            <a:ext cx="3169920" cy="481726"/>
          </a:xfrm>
          <a:prstGeom prst="rect">
            <a:avLst/>
          </a:prstGeom>
        </p:spPr>
        <p:txBody>
          <a:bodyPr vert="horz" lIns="96661" tIns="48331" rIns="96661" bIns="48331" rtlCol="0" anchor="b"/>
          <a:lstStyle>
            <a:lvl1pPr algn="r">
              <a:defRPr sz="1300"/>
            </a:lvl1pPr>
          </a:lstStyle>
          <a:p>
            <a:fld id="{EF361B1D-7CD1-4BEE-8A38-5B8FB1BA85C0}" type="slidenum">
              <a:rPr lang="en-GB" smtClean="0"/>
              <a:t>‹#›</a:t>
            </a:fld>
            <a:endParaRPr lang="en-GB" dirty="0"/>
          </a:p>
        </p:txBody>
      </p:sp>
    </p:spTree>
    <p:extLst>
      <p:ext uri="{BB962C8B-B14F-4D97-AF65-F5344CB8AC3E}">
        <p14:creationId xmlns:p14="http://schemas.microsoft.com/office/powerpoint/2010/main" val="61567875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endParaRPr lang="en-GB" dirty="0"/>
          </a:p>
        </p:txBody>
      </p:sp>
      <p:sp>
        <p:nvSpPr>
          <p:cNvPr id="5" name="Footer Placeholder 4"/>
          <p:cNvSpPr>
            <a:spLocks noGrp="1"/>
          </p:cNvSpPr>
          <p:nvPr>
            <p:ph type="ftr" sz="quarter" idx="11"/>
          </p:nvPr>
        </p:nvSpPr>
        <p:spPr/>
        <p:txBody>
          <a:bodyPr/>
          <a:lstStyle/>
          <a:p>
            <a:r>
              <a:rPr lang="en-US" dirty="0"/>
              <a:t>MALDEN PAROCHIAL COFE PRIMARY SCHOOL - INTRODUCTON TO NURSERY</a:t>
            </a:r>
            <a:endParaRPr lang="en-GB" dirty="0"/>
          </a:p>
        </p:txBody>
      </p:sp>
      <p:sp>
        <p:nvSpPr>
          <p:cNvPr id="6" name="Slide Number Placeholder 5"/>
          <p:cNvSpPr>
            <a:spLocks noGrp="1"/>
          </p:cNvSpPr>
          <p:nvPr>
            <p:ph type="sldNum" sz="quarter" idx="12"/>
          </p:nvPr>
        </p:nvSpPr>
        <p:spPr/>
        <p:txBody>
          <a:bodyPr/>
          <a:lstStyle/>
          <a:p>
            <a:fld id="{369261F0-2260-4D7F-B9EA-D2BB159D2461}" type="slidenum">
              <a:rPr lang="en-GB" smtClean="0"/>
              <a:t>‹#›</a:t>
            </a:fld>
            <a:endParaRPr lang="en-GB" dirty="0"/>
          </a:p>
        </p:txBody>
      </p:sp>
    </p:spTree>
    <p:extLst>
      <p:ext uri="{BB962C8B-B14F-4D97-AF65-F5344CB8AC3E}">
        <p14:creationId xmlns:p14="http://schemas.microsoft.com/office/powerpoint/2010/main" val="334185035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078270" y="365126"/>
            <a:ext cx="7772432" cy="437131"/>
          </a:xfrm>
        </p:spPr>
        <p:txBody>
          <a:bodyPr>
            <a:noAutofit/>
          </a:bodyPr>
          <a:lstStyle>
            <a:lvl1pPr>
              <a:defRPr sz="2000" b="1">
                <a:latin typeface="Arial" panose="020B0604020202020204" pitchFamily="34" charset="0"/>
                <a:cs typeface="Arial" panose="020B0604020202020204" pitchFamily="34" charset="0"/>
              </a:defRPr>
            </a:lvl1pPr>
          </a:lstStyle>
          <a:p>
            <a:r>
              <a:rPr lang="en-US" dirty="0"/>
              <a:t>Click to edit Master title style</a:t>
            </a:r>
          </a:p>
        </p:txBody>
      </p:sp>
      <p:sp>
        <p:nvSpPr>
          <p:cNvPr id="3" name="Content Placeholder 2"/>
          <p:cNvSpPr>
            <a:spLocks noGrp="1"/>
          </p:cNvSpPr>
          <p:nvPr>
            <p:ph idx="1"/>
          </p:nvPr>
        </p:nvSpPr>
        <p:spPr>
          <a:xfrm>
            <a:off x="293298" y="1264917"/>
            <a:ext cx="8557404" cy="4351338"/>
          </a:xfrm>
        </p:spPr>
        <p:txBody>
          <a:bodyPr/>
          <a:lstStyle>
            <a:lvl1pP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Footer Placeholder 4"/>
          <p:cNvSpPr>
            <a:spLocks noGrp="1"/>
          </p:cNvSpPr>
          <p:nvPr>
            <p:ph type="ftr" sz="quarter" idx="11"/>
          </p:nvPr>
        </p:nvSpPr>
        <p:spPr>
          <a:xfrm>
            <a:off x="293298" y="6494370"/>
            <a:ext cx="5821752" cy="365125"/>
          </a:xfrm>
        </p:spPr>
        <p:txBody>
          <a:bodyPr/>
          <a:lstStyle>
            <a:lvl1pPr>
              <a:defRPr sz="800">
                <a:latin typeface="Arial" panose="020B0604020202020204" pitchFamily="34" charset="0"/>
                <a:cs typeface="Arial" panose="020B0604020202020204" pitchFamily="34" charset="0"/>
              </a:defRPr>
            </a:lvl1pPr>
          </a:lstStyle>
          <a:p>
            <a:pPr algn="l"/>
            <a:r>
              <a:rPr lang="en-US" dirty="0"/>
              <a:t>MALDEN PAROCHIAL COFE PRIMARY SCHOOL - INTRODUCTON TO NURSERY</a:t>
            </a:r>
            <a:endParaRPr lang="en-GB" dirty="0"/>
          </a:p>
        </p:txBody>
      </p:sp>
      <p:sp>
        <p:nvSpPr>
          <p:cNvPr id="6" name="Slide Number Placeholder 5"/>
          <p:cNvSpPr>
            <a:spLocks noGrp="1"/>
          </p:cNvSpPr>
          <p:nvPr>
            <p:ph type="sldNum" sz="quarter" idx="12"/>
          </p:nvPr>
        </p:nvSpPr>
        <p:spPr>
          <a:xfrm>
            <a:off x="6457950" y="6494370"/>
            <a:ext cx="2392752" cy="365125"/>
          </a:xfrm>
        </p:spPr>
        <p:txBody>
          <a:bodyPr/>
          <a:lstStyle>
            <a:lvl1pPr>
              <a:defRPr sz="800">
                <a:latin typeface="Arial" panose="020B0604020202020204" pitchFamily="34" charset="0"/>
                <a:cs typeface="Arial" panose="020B0604020202020204" pitchFamily="34" charset="0"/>
              </a:defRPr>
            </a:lvl1pPr>
          </a:lstStyle>
          <a:p>
            <a:fld id="{369261F0-2260-4D7F-B9EA-D2BB159D2461}" type="slidenum">
              <a:rPr lang="en-GB" smtClean="0"/>
              <a:pPr/>
              <a:t>‹#›</a:t>
            </a:fld>
            <a:endParaRPr lang="en-GB" dirty="0"/>
          </a:p>
        </p:txBody>
      </p:sp>
      <p:cxnSp>
        <p:nvCxnSpPr>
          <p:cNvPr id="7" name="Straight Connector 6">
            <a:extLst>
              <a:ext uri="{FF2B5EF4-FFF2-40B4-BE49-F238E27FC236}">
                <a16:creationId xmlns:a16="http://schemas.microsoft.com/office/drawing/2014/main" id="{11C37A83-9AC3-4F6A-B8CA-40D28788A585}"/>
              </a:ext>
            </a:extLst>
          </p:cNvPr>
          <p:cNvCxnSpPr>
            <a:cxnSpLocks/>
          </p:cNvCxnSpPr>
          <p:nvPr userDrawn="1"/>
        </p:nvCxnSpPr>
        <p:spPr>
          <a:xfrm>
            <a:off x="1078272" y="811048"/>
            <a:ext cx="777243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68A8B250-0EC0-46C6-9CD6-8DC39BE6D9FE}"/>
              </a:ext>
            </a:extLst>
          </p:cNvPr>
          <p:cNvCxnSpPr>
            <a:cxnSpLocks/>
          </p:cNvCxnSpPr>
          <p:nvPr userDrawn="1"/>
        </p:nvCxnSpPr>
        <p:spPr>
          <a:xfrm>
            <a:off x="1078272" y="362415"/>
            <a:ext cx="7772430" cy="2711"/>
          </a:xfrm>
          <a:prstGeom prst="line">
            <a:avLst/>
          </a:prstGeom>
        </p:spPr>
        <p:style>
          <a:lnRef idx="1">
            <a:schemeClr val="accent1"/>
          </a:lnRef>
          <a:fillRef idx="0">
            <a:schemeClr val="accent1"/>
          </a:fillRef>
          <a:effectRef idx="0">
            <a:schemeClr val="accent1"/>
          </a:effectRef>
          <a:fontRef idx="minor">
            <a:schemeClr val="tx1"/>
          </a:fontRef>
        </p:style>
      </p:cxnSp>
      <p:pic>
        <p:nvPicPr>
          <p:cNvPr id="3074" name="Picture 2" descr="St John the Baptist Old Malden | Malden Parochial School">
            <a:extLst>
              <a:ext uri="{FF2B5EF4-FFF2-40B4-BE49-F238E27FC236}">
                <a16:creationId xmlns:a16="http://schemas.microsoft.com/office/drawing/2014/main" id="{47E3869A-8081-449E-A95A-03E105892720}"/>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93298" y="275791"/>
            <a:ext cx="646948" cy="64694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94755392"/>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GB" dirty="0"/>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dirty="0"/>
              <a:t>MALDEN PAROCHIAL COFE PRIMARY SCHOOL - INTRODUCTON TO NURSERY</a:t>
            </a:r>
            <a:endParaRPr lang="en-GB" dirty="0"/>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69261F0-2260-4D7F-B9EA-D2BB159D2461}" type="slidenum">
              <a:rPr lang="en-GB" smtClean="0"/>
              <a:t>‹#›</a:t>
            </a:fld>
            <a:endParaRPr lang="en-GB" dirty="0"/>
          </a:p>
        </p:txBody>
      </p:sp>
    </p:spTree>
    <p:extLst>
      <p:ext uri="{BB962C8B-B14F-4D97-AF65-F5344CB8AC3E}">
        <p14:creationId xmlns:p14="http://schemas.microsoft.com/office/powerpoint/2010/main" val="1315628796"/>
      </p:ext>
    </p:extLst>
  </p:cSld>
  <p:clrMap bg1="lt1" tx1="dk1" bg2="lt2" tx2="dk2" accent1="accent1" accent2="accent2" accent3="accent3" accent4="accent4" accent5="accent5" accent6="accent6" hlink="hlink" folHlink="folHlink"/>
  <p:sldLayoutIdLst>
    <p:sldLayoutId id="2147483661" r:id="rId1"/>
    <p:sldLayoutId id="2147483662" r:id="rId2"/>
  </p:sldLayoutIdLst>
  <p:hf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JPG"/><Relationship Id="rId1" Type="http://schemas.openxmlformats.org/officeDocument/2006/relationships/slideLayout" Target="../slideLayouts/slideLayout2.xml"/><Relationship Id="rId4" Type="http://schemas.openxmlformats.org/officeDocument/2006/relationships/image" Target="../media/image5.jpeg"/></Relationships>
</file>

<file path=ppt/slides/_rels/slide3.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2.xml"/><Relationship Id="rId4" Type="http://schemas.openxmlformats.org/officeDocument/2006/relationships/image" Target="../media/image9.JPG"/></Relationships>
</file>

<file path=ppt/slides/_rels/slide5.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12.jpeg"/><Relationship Id="rId1" Type="http://schemas.openxmlformats.org/officeDocument/2006/relationships/slideLayout" Target="../slideLayouts/slideLayout2.xml"/><Relationship Id="rId4" Type="http://schemas.openxmlformats.org/officeDocument/2006/relationships/image" Target="../media/image14.jpe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accent4">
            <a:lumMod val="60000"/>
            <a:lumOff val="4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02BB1B-75C0-4A53-96B5-63D22BFBCAF6}"/>
              </a:ext>
            </a:extLst>
          </p:cNvPr>
          <p:cNvSpPr>
            <a:spLocks noGrp="1"/>
          </p:cNvSpPr>
          <p:nvPr>
            <p:ph type="ctrTitle"/>
          </p:nvPr>
        </p:nvSpPr>
        <p:spPr>
          <a:xfrm>
            <a:off x="5624584" y="1087269"/>
            <a:ext cx="3519416" cy="2889114"/>
          </a:xfrm>
        </p:spPr>
        <p:txBody>
          <a:bodyPr anchor="b">
            <a:noAutofit/>
          </a:bodyPr>
          <a:lstStyle/>
          <a:p>
            <a:pPr algn="l"/>
            <a:r>
              <a:rPr lang="en-GB" sz="2800" b="1" dirty="0">
                <a:solidFill>
                  <a:schemeClr val="bg1"/>
                </a:solidFill>
                <a:latin typeface="Century Gothic" panose="020B0502020202020204" pitchFamily="34" charset="0"/>
              </a:rPr>
              <a:t>Malden Parochial Church of England Nursery School</a:t>
            </a:r>
          </a:p>
        </p:txBody>
      </p:sp>
      <p:sp>
        <p:nvSpPr>
          <p:cNvPr id="3" name="Subtitle 2">
            <a:extLst>
              <a:ext uri="{FF2B5EF4-FFF2-40B4-BE49-F238E27FC236}">
                <a16:creationId xmlns:a16="http://schemas.microsoft.com/office/drawing/2014/main" id="{47CC5553-4785-4BC8-8FCE-1663C5B3A0F4}"/>
              </a:ext>
            </a:extLst>
          </p:cNvPr>
          <p:cNvSpPr>
            <a:spLocks noGrp="1"/>
          </p:cNvSpPr>
          <p:nvPr>
            <p:ph type="subTitle" idx="1"/>
          </p:nvPr>
        </p:nvSpPr>
        <p:spPr>
          <a:xfrm>
            <a:off x="5624584" y="4054203"/>
            <a:ext cx="3065478" cy="1147863"/>
          </a:xfrm>
        </p:spPr>
        <p:txBody>
          <a:bodyPr anchor="t">
            <a:normAutofit/>
          </a:bodyPr>
          <a:lstStyle/>
          <a:p>
            <a:r>
              <a:rPr lang="en-GB" sz="1700" b="1" dirty="0">
                <a:solidFill>
                  <a:schemeClr val="bg1"/>
                </a:solidFill>
                <a:latin typeface="Century Gothic" panose="020B0502020202020204" pitchFamily="34" charset="0"/>
              </a:rPr>
              <a:t>An Introduction </a:t>
            </a:r>
          </a:p>
        </p:txBody>
      </p:sp>
      <p:sp>
        <p:nvSpPr>
          <p:cNvPr id="71" name="Freeform: Shape 70">
            <a:extLst>
              <a:ext uri="{FF2B5EF4-FFF2-40B4-BE49-F238E27FC236}">
                <a16:creationId xmlns:a16="http://schemas.microsoft.com/office/drawing/2014/main" id="{E49CC64F-7275-4E33-961B-0C5CDC43987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flipV="1">
            <a:off x="0" y="0"/>
            <a:ext cx="5391039" cy="6858000"/>
          </a:xfrm>
          <a:custGeom>
            <a:avLst/>
            <a:gdLst>
              <a:gd name="connsiteX0" fmla="*/ 7188051 w 7188051"/>
              <a:gd name="connsiteY0" fmla="*/ 6858000 h 6858000"/>
              <a:gd name="connsiteX1" fmla="*/ 108694 w 7188051"/>
              <a:gd name="connsiteY1" fmla="*/ 6858000 h 6858000"/>
              <a:gd name="connsiteX2" fmla="*/ 79127 w 7188051"/>
              <a:gd name="connsiteY2" fmla="*/ 6681235 h 6858000"/>
              <a:gd name="connsiteX3" fmla="*/ 0 w 7188051"/>
              <a:gd name="connsiteY3" fmla="*/ 5565888 h 6858000"/>
              <a:gd name="connsiteX4" fmla="*/ 2190696 w 7188051"/>
              <a:gd name="connsiteY4" fmla="*/ 145339 h 6858000"/>
              <a:gd name="connsiteX5" fmla="*/ 2339431 w 7188051"/>
              <a:gd name="connsiteY5" fmla="*/ 0 h 6858000"/>
              <a:gd name="connsiteX6" fmla="*/ 7188051 w 7188051"/>
              <a:gd name="connsiteY6"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188051" h="6858000">
                <a:moveTo>
                  <a:pt x="7188051" y="6858000"/>
                </a:moveTo>
                <a:lnTo>
                  <a:pt x="108694" y="6858000"/>
                </a:lnTo>
                <a:lnTo>
                  <a:pt x="79127" y="6681235"/>
                </a:lnTo>
                <a:cubicBezTo>
                  <a:pt x="26981" y="6316967"/>
                  <a:pt x="0" y="5944579"/>
                  <a:pt x="0" y="5565888"/>
                </a:cubicBezTo>
                <a:cubicBezTo>
                  <a:pt x="0" y="3459953"/>
                  <a:pt x="834428" y="1548908"/>
                  <a:pt x="2190696" y="145339"/>
                </a:cubicBezTo>
                <a:lnTo>
                  <a:pt x="2339431" y="0"/>
                </a:lnTo>
                <a:lnTo>
                  <a:pt x="7188051" y="0"/>
                </a:lnTo>
                <a:close/>
              </a:path>
            </a:pathLst>
          </a:cu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pic>
        <p:nvPicPr>
          <p:cNvPr id="1026" name="Picture 2" descr="St John the Baptist Old Malden | Malden Parochial School">
            <a:extLst>
              <a:ext uri="{FF2B5EF4-FFF2-40B4-BE49-F238E27FC236}">
                <a16:creationId xmlns:a16="http://schemas.microsoft.com/office/drawing/2014/main" id="{94162EA4-954B-4882-92E6-5A1C582B0748}"/>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10473" r="12662"/>
          <a:stretch/>
        </p:blipFill>
        <p:spPr bwMode="auto">
          <a:xfrm>
            <a:off x="20" y="10"/>
            <a:ext cx="5271352" cy="6857990"/>
          </a:xfrm>
          <a:custGeom>
            <a:avLst/>
            <a:gdLst/>
            <a:ahLst/>
            <a:cxnLst/>
            <a:rect l="l" t="t" r="r" b="b"/>
            <a:pathLst>
              <a:path w="7028495" h="6858000">
                <a:moveTo>
                  <a:pt x="0" y="0"/>
                </a:moveTo>
                <a:lnTo>
                  <a:pt x="6915668" y="0"/>
                </a:lnTo>
                <a:lnTo>
                  <a:pt x="6952411" y="219663"/>
                </a:lnTo>
                <a:cubicBezTo>
                  <a:pt x="7002551" y="569921"/>
                  <a:pt x="7028495" y="927986"/>
                  <a:pt x="7028495" y="1292112"/>
                </a:cubicBezTo>
                <a:cubicBezTo>
                  <a:pt x="7028495" y="3343346"/>
                  <a:pt x="6205186" y="5202289"/>
                  <a:pt x="4870994" y="6556512"/>
                </a:cubicBezTo>
                <a:lnTo>
                  <a:pt x="4556185" y="6858000"/>
                </a:lnTo>
                <a:lnTo>
                  <a:pt x="0" y="6858000"/>
                </a:lnTo>
                <a:close/>
              </a:path>
            </a:pathLst>
          </a:custGeom>
          <a:noFill/>
          <a:extLst>
            <a:ext uri="{909E8E84-426E-40DD-AFC4-6F175D3DCCD1}">
              <a14:hiddenFill xmlns:a14="http://schemas.microsoft.com/office/drawing/2010/main">
                <a:solidFill>
                  <a:srgbClr val="FFFFFF"/>
                </a:solidFill>
              </a14:hiddenFill>
            </a:ext>
          </a:extLst>
        </p:spPr>
      </p:pic>
      <p:sp>
        <p:nvSpPr>
          <p:cNvPr id="5" name="Slide Number Placeholder 4">
            <a:extLst>
              <a:ext uri="{FF2B5EF4-FFF2-40B4-BE49-F238E27FC236}">
                <a16:creationId xmlns:a16="http://schemas.microsoft.com/office/drawing/2014/main" id="{501C4B7F-3C13-952F-D88B-637600B3900A}"/>
              </a:ext>
            </a:extLst>
          </p:cNvPr>
          <p:cNvSpPr>
            <a:spLocks noGrp="1"/>
          </p:cNvSpPr>
          <p:nvPr>
            <p:ph type="sldNum" sz="quarter" idx="12"/>
          </p:nvPr>
        </p:nvSpPr>
        <p:spPr/>
        <p:txBody>
          <a:bodyPr/>
          <a:lstStyle/>
          <a:p>
            <a:fld id="{369261F0-2260-4D7F-B9EA-D2BB159D2461}" type="slidenum">
              <a:rPr lang="en-GB" smtClean="0"/>
              <a:t>1</a:t>
            </a:fld>
            <a:endParaRPr lang="en-GB" dirty="0"/>
          </a:p>
        </p:txBody>
      </p:sp>
    </p:spTree>
    <p:extLst>
      <p:ext uri="{BB962C8B-B14F-4D97-AF65-F5344CB8AC3E}">
        <p14:creationId xmlns:p14="http://schemas.microsoft.com/office/powerpoint/2010/main" val="3682844604"/>
      </p:ext>
    </p:extLst>
  </p:cSld>
  <p:clrMapOvr>
    <a:overrideClrMapping bg1="dk1" tx1="lt1" bg2="dk2" tx2="lt2" accent1="accent1" accent2="accent2" accent3="accent3" accent4="accent4" accent5="accent5" accent6="accent6" hlink="hlink" folHlink="folHlink"/>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B1FFFB-ECBB-4440-A14D-0E259F6B0F76}"/>
              </a:ext>
            </a:extLst>
          </p:cNvPr>
          <p:cNvSpPr>
            <a:spLocks noGrp="1"/>
          </p:cNvSpPr>
          <p:nvPr>
            <p:ph type="title"/>
          </p:nvPr>
        </p:nvSpPr>
        <p:spPr/>
        <p:txBody>
          <a:bodyPr/>
          <a:lstStyle/>
          <a:p>
            <a:r>
              <a:rPr lang="en-GB" dirty="0"/>
              <a:t>Why choose us? </a:t>
            </a:r>
          </a:p>
        </p:txBody>
      </p:sp>
      <p:sp>
        <p:nvSpPr>
          <p:cNvPr id="4" name="Footer Placeholder 3">
            <a:extLst>
              <a:ext uri="{FF2B5EF4-FFF2-40B4-BE49-F238E27FC236}">
                <a16:creationId xmlns:a16="http://schemas.microsoft.com/office/drawing/2014/main" id="{77490320-69C8-4925-AA3B-56B1DEE235F2}"/>
              </a:ext>
            </a:extLst>
          </p:cNvPr>
          <p:cNvSpPr>
            <a:spLocks noGrp="1"/>
          </p:cNvSpPr>
          <p:nvPr>
            <p:ph type="ftr" sz="quarter" idx="11"/>
          </p:nvPr>
        </p:nvSpPr>
        <p:spPr/>
        <p:txBody>
          <a:bodyPr/>
          <a:lstStyle/>
          <a:p>
            <a:pPr algn="l"/>
            <a:r>
              <a:rPr lang="en-US" dirty="0"/>
              <a:t>MALDEN PAROCHIAL COFE PRIMARY SCHOOL - INTRODUCTON TO NURSERY</a:t>
            </a:r>
            <a:endParaRPr lang="en-GB" dirty="0"/>
          </a:p>
        </p:txBody>
      </p:sp>
      <p:sp>
        <p:nvSpPr>
          <p:cNvPr id="5" name="Slide Number Placeholder 4">
            <a:extLst>
              <a:ext uri="{FF2B5EF4-FFF2-40B4-BE49-F238E27FC236}">
                <a16:creationId xmlns:a16="http://schemas.microsoft.com/office/drawing/2014/main" id="{7B475A57-E445-48CE-A1F7-FC7EAA0F4B5C}"/>
              </a:ext>
            </a:extLst>
          </p:cNvPr>
          <p:cNvSpPr>
            <a:spLocks noGrp="1"/>
          </p:cNvSpPr>
          <p:nvPr>
            <p:ph type="sldNum" sz="quarter" idx="12"/>
          </p:nvPr>
        </p:nvSpPr>
        <p:spPr/>
        <p:txBody>
          <a:bodyPr/>
          <a:lstStyle/>
          <a:p>
            <a:fld id="{369261F0-2260-4D7F-B9EA-D2BB159D2461}" type="slidenum">
              <a:rPr lang="en-GB" smtClean="0"/>
              <a:pPr/>
              <a:t>10</a:t>
            </a:fld>
            <a:endParaRPr lang="en-GB" dirty="0"/>
          </a:p>
        </p:txBody>
      </p:sp>
      <p:sp>
        <p:nvSpPr>
          <p:cNvPr id="26" name="TextBox 25">
            <a:extLst>
              <a:ext uri="{FF2B5EF4-FFF2-40B4-BE49-F238E27FC236}">
                <a16:creationId xmlns:a16="http://schemas.microsoft.com/office/drawing/2014/main" id="{A7CF3CD5-0315-7FBE-83DE-20C17619947E}"/>
              </a:ext>
            </a:extLst>
          </p:cNvPr>
          <p:cNvSpPr txBox="1"/>
          <p:nvPr/>
        </p:nvSpPr>
        <p:spPr>
          <a:xfrm>
            <a:off x="4484914" y="1208209"/>
            <a:ext cx="4189368" cy="5272266"/>
          </a:xfrm>
          <a:prstGeom prst="roundRect">
            <a:avLst/>
          </a:prstGeom>
          <a:noFill/>
          <a:ln>
            <a:solidFill>
              <a:srgbClr val="548DD4"/>
            </a:solidFill>
          </a:ln>
        </p:spPr>
        <p:txBody>
          <a:bodyPr wrap="square">
            <a:spAutoFit/>
          </a:bodyPr>
          <a:lstStyle/>
          <a:p>
            <a:pPr marL="285750" indent="-285750">
              <a:spcAft>
                <a:spcPts val="1200"/>
              </a:spcAft>
              <a:buFont typeface="Arial" panose="020B0604020202020204" pitchFamily="34" charset="0"/>
              <a:buChar char="•"/>
            </a:pPr>
            <a:r>
              <a:rPr lang="en-GB" sz="1400" dirty="0">
                <a:solidFill>
                  <a:schemeClr val="tx1"/>
                </a:solidFill>
                <a:latin typeface="Century Gothic" panose="020B0502020202020204" pitchFamily="34" charset="0"/>
              </a:rPr>
              <a:t>Core sessions led by a </a:t>
            </a:r>
            <a:r>
              <a:rPr lang="en-GB" sz="1400" b="1" dirty="0">
                <a:solidFill>
                  <a:schemeClr val="tx1"/>
                </a:solidFill>
                <a:latin typeface="Century Gothic" panose="020B0502020202020204" pitchFamily="34" charset="0"/>
              </a:rPr>
              <a:t>qualified teacher</a:t>
            </a:r>
          </a:p>
          <a:p>
            <a:pPr marL="285750" indent="-285750">
              <a:spcAft>
                <a:spcPts val="1200"/>
              </a:spcAft>
              <a:buFont typeface="Arial" panose="020B0604020202020204" pitchFamily="34" charset="0"/>
              <a:buChar char="•"/>
            </a:pPr>
            <a:r>
              <a:rPr lang="en-GB" sz="1400" b="1" dirty="0">
                <a:solidFill>
                  <a:schemeClr val="tx1"/>
                </a:solidFill>
                <a:latin typeface="Century Gothic" panose="020B0502020202020204" pitchFamily="34" charset="0"/>
              </a:rPr>
              <a:t>Experienced &amp; trained support staff </a:t>
            </a:r>
            <a:r>
              <a:rPr lang="en-GB" sz="1400" dirty="0">
                <a:solidFill>
                  <a:schemeClr val="tx1"/>
                </a:solidFill>
                <a:latin typeface="Century Gothic" panose="020B0502020202020204" pitchFamily="34" charset="0"/>
              </a:rPr>
              <a:t>(Level 3 qualified)</a:t>
            </a:r>
          </a:p>
          <a:p>
            <a:pPr marL="285750" indent="-285750">
              <a:spcAft>
                <a:spcPts val="1200"/>
              </a:spcAft>
              <a:buFont typeface="Arial" panose="020B0604020202020204" pitchFamily="34" charset="0"/>
              <a:buChar char="•"/>
            </a:pPr>
            <a:r>
              <a:rPr lang="en-GB" sz="1400" b="1" dirty="0">
                <a:solidFill>
                  <a:schemeClr val="tx1"/>
                </a:solidFill>
                <a:latin typeface="Century Gothic" panose="020B0502020202020204" pitchFamily="34" charset="0"/>
              </a:rPr>
              <a:t>Excellent transition to Reception </a:t>
            </a:r>
            <a:r>
              <a:rPr lang="en-GB" sz="1400" dirty="0">
                <a:solidFill>
                  <a:schemeClr val="tx1"/>
                </a:solidFill>
                <a:latin typeface="Century Gothic" panose="020B0502020202020204" pitchFamily="34" charset="0"/>
              </a:rPr>
              <a:t>– shared space and common curriculum</a:t>
            </a:r>
          </a:p>
          <a:p>
            <a:pPr marL="285750" indent="-285750">
              <a:spcAft>
                <a:spcPts val="1200"/>
              </a:spcAft>
              <a:buFont typeface="Arial" panose="020B0604020202020204" pitchFamily="34" charset="0"/>
              <a:buChar char="•"/>
            </a:pPr>
            <a:r>
              <a:rPr lang="en-GB" sz="1400" b="1" dirty="0">
                <a:solidFill>
                  <a:schemeClr val="tx1"/>
                </a:solidFill>
                <a:latin typeface="Century Gothic" panose="020B0502020202020204" pitchFamily="34" charset="0"/>
              </a:rPr>
              <a:t>Dedicated EYFS building </a:t>
            </a:r>
            <a:r>
              <a:rPr lang="en-GB" sz="1400" dirty="0">
                <a:solidFill>
                  <a:schemeClr val="tx1"/>
                </a:solidFill>
                <a:latin typeface="Century Gothic" panose="020B0502020202020204" pitchFamily="34" charset="0"/>
              </a:rPr>
              <a:t>and outside space, with access to the </a:t>
            </a:r>
            <a:r>
              <a:rPr lang="en-GB" sz="1400" b="1" dirty="0">
                <a:solidFill>
                  <a:schemeClr val="tx1"/>
                </a:solidFill>
                <a:latin typeface="Century Gothic" panose="020B0502020202020204" pitchFamily="34" charset="0"/>
              </a:rPr>
              <a:t>wider school facilities</a:t>
            </a:r>
          </a:p>
          <a:p>
            <a:pPr marL="285750" indent="-285750">
              <a:spcAft>
                <a:spcPts val="1200"/>
              </a:spcAft>
              <a:buFont typeface="Arial" panose="020B0604020202020204" pitchFamily="34" charset="0"/>
              <a:buChar char="•"/>
            </a:pPr>
            <a:r>
              <a:rPr lang="en-GB" sz="1400" b="1" dirty="0">
                <a:latin typeface="Century Gothic" panose="020B0502020202020204" pitchFamily="34" charset="0"/>
              </a:rPr>
              <a:t>Older </a:t>
            </a:r>
            <a:r>
              <a:rPr lang="en-GB" sz="1400" dirty="0">
                <a:latin typeface="Century Gothic" panose="020B0502020202020204" pitchFamily="34" charset="0"/>
              </a:rPr>
              <a:t>school children in the school as </a:t>
            </a:r>
            <a:r>
              <a:rPr lang="en-GB" sz="1400" b="1" dirty="0">
                <a:latin typeface="Century Gothic" panose="020B0502020202020204" pitchFamily="34" charset="0"/>
              </a:rPr>
              <a:t>reading buddies</a:t>
            </a:r>
            <a:endParaRPr lang="en-GB" sz="1400" b="1" dirty="0">
              <a:solidFill>
                <a:schemeClr val="tx1"/>
              </a:solidFill>
              <a:latin typeface="Century Gothic" panose="020B0502020202020204" pitchFamily="34" charset="0"/>
            </a:endParaRPr>
          </a:p>
          <a:p>
            <a:pPr marL="285750" indent="-285750">
              <a:spcAft>
                <a:spcPts val="1200"/>
              </a:spcAft>
              <a:buFont typeface="Arial" panose="020B0604020202020204" pitchFamily="34" charset="0"/>
              <a:buChar char="•"/>
            </a:pPr>
            <a:r>
              <a:rPr lang="en-GB" sz="1400" dirty="0">
                <a:solidFill>
                  <a:schemeClr val="tx1"/>
                </a:solidFill>
                <a:latin typeface="Century Gothic" panose="020B0502020202020204" pitchFamily="34" charset="0"/>
              </a:rPr>
              <a:t>Free funded places available with </a:t>
            </a:r>
            <a:r>
              <a:rPr lang="en-GB" sz="1400" b="1" dirty="0">
                <a:solidFill>
                  <a:schemeClr val="tx1"/>
                </a:solidFill>
                <a:latin typeface="Century Gothic" panose="020B0502020202020204" pitchFamily="34" charset="0"/>
              </a:rPr>
              <a:t>affordable</a:t>
            </a:r>
            <a:r>
              <a:rPr lang="en-GB" sz="1400" dirty="0">
                <a:solidFill>
                  <a:schemeClr val="tx1"/>
                </a:solidFill>
                <a:latin typeface="Century Gothic" panose="020B0502020202020204" pitchFamily="34" charset="0"/>
              </a:rPr>
              <a:t> </a:t>
            </a:r>
            <a:r>
              <a:rPr lang="en-GB" sz="1400" b="1" dirty="0">
                <a:solidFill>
                  <a:schemeClr val="tx1"/>
                </a:solidFill>
                <a:latin typeface="Century Gothic" panose="020B0502020202020204" pitchFamily="34" charset="0"/>
              </a:rPr>
              <a:t>and flexible </a:t>
            </a:r>
            <a:r>
              <a:rPr lang="en-GB" sz="1400" dirty="0">
                <a:solidFill>
                  <a:schemeClr val="tx1"/>
                </a:solidFill>
                <a:latin typeface="Century Gothic" panose="020B0502020202020204" pitchFamily="34" charset="0"/>
              </a:rPr>
              <a:t>wraparound care</a:t>
            </a:r>
          </a:p>
          <a:p>
            <a:pPr marL="285750" indent="-285750">
              <a:spcAft>
                <a:spcPts val="1200"/>
              </a:spcAft>
              <a:buFont typeface="Arial" panose="020B0604020202020204" pitchFamily="34" charset="0"/>
              <a:buChar char="•"/>
            </a:pPr>
            <a:r>
              <a:rPr lang="en-GB" sz="1400" b="1" dirty="0">
                <a:solidFill>
                  <a:srgbClr val="FF0000"/>
                </a:solidFill>
                <a:latin typeface="Century Gothic" panose="020B0502020202020204" pitchFamily="34" charset="0"/>
              </a:rPr>
              <a:t>Coming Soon: </a:t>
            </a:r>
            <a:r>
              <a:rPr lang="en-GB" sz="1400" b="1" dirty="0">
                <a:latin typeface="Century Gothic" panose="020B0502020202020204" pitchFamily="34" charset="0"/>
              </a:rPr>
              <a:t>Holiday club </a:t>
            </a:r>
            <a:r>
              <a:rPr lang="en-GB" sz="1400" dirty="0">
                <a:latin typeface="Century Gothic" panose="020B0502020202020204" pitchFamily="34" charset="0"/>
              </a:rPr>
              <a:t>providing full-time care for 10 weeks of school holidays is currently being negotiated. </a:t>
            </a:r>
            <a:endParaRPr lang="en-GB" sz="1400" dirty="0">
              <a:solidFill>
                <a:srgbClr val="FF0000"/>
              </a:solidFill>
              <a:latin typeface="Century Gothic" panose="020B0502020202020204" pitchFamily="34" charset="0"/>
            </a:endParaRPr>
          </a:p>
        </p:txBody>
      </p:sp>
      <p:pic>
        <p:nvPicPr>
          <p:cNvPr id="30" name="Picture 29" descr="A group of children sitting on a playground&#10;&#10;Description automatically generated">
            <a:extLst>
              <a:ext uri="{FF2B5EF4-FFF2-40B4-BE49-F238E27FC236}">
                <a16:creationId xmlns:a16="http://schemas.microsoft.com/office/drawing/2014/main" id="{294318F1-CA2A-F115-E9B8-9B12FB412426}"/>
              </a:ext>
            </a:extLst>
          </p:cNvPr>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545633" y="1324247"/>
            <a:ext cx="3785610" cy="5040191"/>
          </a:xfrm>
          <a:prstGeom prst="roundRect">
            <a:avLst/>
          </a:prstGeom>
        </p:spPr>
      </p:pic>
    </p:spTree>
    <p:extLst>
      <p:ext uri="{BB962C8B-B14F-4D97-AF65-F5344CB8AC3E}">
        <p14:creationId xmlns:p14="http://schemas.microsoft.com/office/powerpoint/2010/main" val="83409571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TextBox 19">
            <a:extLst>
              <a:ext uri="{FF2B5EF4-FFF2-40B4-BE49-F238E27FC236}">
                <a16:creationId xmlns:a16="http://schemas.microsoft.com/office/drawing/2014/main" id="{AF8565CD-603E-4584-9E61-ED3B6BF04CCC}"/>
              </a:ext>
            </a:extLst>
          </p:cNvPr>
          <p:cNvSpPr txBox="1"/>
          <p:nvPr/>
        </p:nvSpPr>
        <p:spPr>
          <a:xfrm>
            <a:off x="7440706" y="1013013"/>
            <a:ext cx="1501436" cy="5122468"/>
          </a:xfrm>
          <a:prstGeom prst="rect">
            <a:avLst/>
          </a:prstGeom>
          <a:noFill/>
          <a:ln>
            <a:solidFill>
              <a:srgbClr val="548DD4"/>
            </a:solidFill>
          </a:ln>
        </p:spPr>
        <p:txBody>
          <a:bodyPr wrap="square" rtlCol="0" anchor="ctr">
            <a:noAutofit/>
          </a:bodyPr>
          <a:lstStyle/>
          <a:p>
            <a:pPr algn="ctr"/>
            <a:endParaRPr lang="en-GB" sz="1500" dirty="0"/>
          </a:p>
        </p:txBody>
      </p:sp>
      <p:sp>
        <p:nvSpPr>
          <p:cNvPr id="2" name="Title 1">
            <a:extLst>
              <a:ext uri="{FF2B5EF4-FFF2-40B4-BE49-F238E27FC236}">
                <a16:creationId xmlns:a16="http://schemas.microsoft.com/office/drawing/2014/main" id="{8BA842D5-947E-C416-783C-95C5517F5BCA}"/>
              </a:ext>
            </a:extLst>
          </p:cNvPr>
          <p:cNvSpPr>
            <a:spLocks noGrp="1"/>
          </p:cNvSpPr>
          <p:nvPr>
            <p:ph type="title"/>
          </p:nvPr>
        </p:nvSpPr>
        <p:spPr/>
        <p:txBody>
          <a:bodyPr/>
          <a:lstStyle/>
          <a:p>
            <a:r>
              <a:rPr lang="en-GB" dirty="0"/>
              <a:t>What options do we offer?</a:t>
            </a:r>
          </a:p>
        </p:txBody>
      </p:sp>
      <p:sp>
        <p:nvSpPr>
          <p:cNvPr id="4" name="Footer Placeholder 3">
            <a:extLst>
              <a:ext uri="{FF2B5EF4-FFF2-40B4-BE49-F238E27FC236}">
                <a16:creationId xmlns:a16="http://schemas.microsoft.com/office/drawing/2014/main" id="{560F4A39-1039-EF36-30A7-6A8015271C5A}"/>
              </a:ext>
            </a:extLst>
          </p:cNvPr>
          <p:cNvSpPr>
            <a:spLocks noGrp="1"/>
          </p:cNvSpPr>
          <p:nvPr>
            <p:ph type="ftr" sz="quarter" idx="11"/>
          </p:nvPr>
        </p:nvSpPr>
        <p:spPr/>
        <p:txBody>
          <a:bodyPr/>
          <a:lstStyle/>
          <a:p>
            <a:pPr algn="l"/>
            <a:r>
              <a:rPr lang="en-US" dirty="0"/>
              <a:t>MALDEN PAROCHIAL COFE PRIMARY SCHOOL - INTRODUCTON TO NURSERY</a:t>
            </a:r>
            <a:endParaRPr lang="en-GB" dirty="0"/>
          </a:p>
        </p:txBody>
      </p:sp>
      <p:sp>
        <p:nvSpPr>
          <p:cNvPr id="5" name="Slide Number Placeholder 4">
            <a:extLst>
              <a:ext uri="{FF2B5EF4-FFF2-40B4-BE49-F238E27FC236}">
                <a16:creationId xmlns:a16="http://schemas.microsoft.com/office/drawing/2014/main" id="{5BCDF0AD-BB1F-0564-FF48-F03CF4533FD2}"/>
              </a:ext>
            </a:extLst>
          </p:cNvPr>
          <p:cNvSpPr>
            <a:spLocks noGrp="1"/>
          </p:cNvSpPr>
          <p:nvPr>
            <p:ph type="sldNum" sz="quarter" idx="12"/>
          </p:nvPr>
        </p:nvSpPr>
        <p:spPr/>
        <p:txBody>
          <a:bodyPr/>
          <a:lstStyle/>
          <a:p>
            <a:fld id="{369261F0-2260-4D7F-B9EA-D2BB159D2461}" type="slidenum">
              <a:rPr lang="en-GB" smtClean="0"/>
              <a:pPr/>
              <a:t>2</a:t>
            </a:fld>
            <a:endParaRPr lang="en-GB" dirty="0"/>
          </a:p>
        </p:txBody>
      </p:sp>
      <p:sp>
        <p:nvSpPr>
          <p:cNvPr id="6" name="TextBox 5">
            <a:extLst>
              <a:ext uri="{FF2B5EF4-FFF2-40B4-BE49-F238E27FC236}">
                <a16:creationId xmlns:a16="http://schemas.microsoft.com/office/drawing/2014/main" id="{610580C5-0E3F-B6EE-3D73-9C2D1867EC75}"/>
              </a:ext>
            </a:extLst>
          </p:cNvPr>
          <p:cNvSpPr txBox="1"/>
          <p:nvPr/>
        </p:nvSpPr>
        <p:spPr>
          <a:xfrm>
            <a:off x="448576" y="1017401"/>
            <a:ext cx="6832278" cy="5122467"/>
          </a:xfrm>
          <a:prstGeom prst="roundRect">
            <a:avLst/>
          </a:prstGeom>
          <a:noFill/>
          <a:ln>
            <a:solidFill>
              <a:srgbClr val="548DD4"/>
            </a:solidFill>
          </a:ln>
        </p:spPr>
        <p:txBody>
          <a:bodyPr wrap="square">
            <a:spAutoFit/>
          </a:bodyPr>
          <a:lstStyle/>
          <a:p>
            <a:pPr>
              <a:lnSpc>
                <a:spcPct val="107000"/>
              </a:lnSpc>
              <a:spcAft>
                <a:spcPts val="800"/>
              </a:spcAft>
            </a:pPr>
            <a:r>
              <a:rPr lang="en-GB" sz="1200" dirty="0">
                <a:effectLst/>
                <a:latin typeface="Century Gothic" panose="020B0502020202020204" pitchFamily="34" charset="0"/>
                <a:ea typeface="Calibri" panose="020F0502020204030204" pitchFamily="34" charset="0"/>
                <a:cs typeface="Times New Roman" panose="02020603050405020304" pitchFamily="18" charset="0"/>
              </a:rPr>
              <a:t>From January 2024 we will offer a choice of 15 or 30 hours (funded or self-funded) places to reflect the variety of childcare needs amongst parents in our area. The options available will be: </a:t>
            </a:r>
          </a:p>
          <a:p>
            <a:pPr marL="342900" lvl="0" indent="-342900">
              <a:lnSpc>
                <a:spcPct val="107000"/>
              </a:lnSpc>
              <a:buFont typeface="Wingdings" panose="05000000000000000000" pitchFamily="2" charset="2"/>
              <a:buChar char=""/>
            </a:pPr>
            <a:r>
              <a:rPr lang="en-GB" sz="1200" b="1" dirty="0">
                <a:effectLst/>
                <a:latin typeface="Century Gothic" panose="020B0502020202020204" pitchFamily="34" charset="0"/>
                <a:ea typeface="Calibri" panose="020F0502020204030204" pitchFamily="34" charset="0"/>
                <a:cs typeface="Times New Roman" panose="02020603050405020304" pitchFamily="18" charset="0"/>
              </a:rPr>
              <a:t>Part-time (15 hours) places</a:t>
            </a:r>
            <a:r>
              <a:rPr lang="en-GB" sz="1200" dirty="0">
                <a:effectLst/>
                <a:latin typeface="Century Gothic" panose="020B0502020202020204" pitchFamily="34" charset="0"/>
                <a:ea typeface="Calibri" panose="020F0502020204030204" pitchFamily="34" charset="0"/>
                <a:cs typeface="Times New Roman" panose="02020603050405020304" pitchFamily="18" charset="0"/>
              </a:rPr>
              <a:t>, which will be for either 5 mornings (8.35am – 11.35am) or 5 afternoons (12.15pm – 3.15pm) each week. </a:t>
            </a:r>
          </a:p>
          <a:p>
            <a:pPr marL="457200">
              <a:lnSpc>
                <a:spcPct val="107000"/>
              </a:lnSpc>
            </a:pPr>
            <a:r>
              <a:rPr lang="en-GB" sz="1200" dirty="0">
                <a:effectLst/>
                <a:latin typeface="Century Gothic" panose="020B0502020202020204" pitchFamily="34" charset="0"/>
                <a:ea typeface="Calibri" panose="020F0502020204030204" pitchFamily="34" charset="0"/>
                <a:cs typeface="Times New Roman" panose="02020603050405020304" pitchFamily="18" charset="0"/>
              </a:rPr>
              <a:t> </a:t>
            </a:r>
          </a:p>
          <a:p>
            <a:pPr marL="342900" lvl="0" indent="-342900">
              <a:lnSpc>
                <a:spcPct val="107000"/>
              </a:lnSpc>
              <a:buFont typeface="Wingdings" panose="05000000000000000000" pitchFamily="2" charset="2"/>
              <a:buChar char=""/>
            </a:pPr>
            <a:r>
              <a:rPr lang="en-GB" sz="1200" b="1" dirty="0">
                <a:effectLst/>
                <a:latin typeface="Century Gothic" panose="020B0502020202020204" pitchFamily="34" charset="0"/>
                <a:ea typeface="Calibri" panose="020F0502020204030204" pitchFamily="34" charset="0"/>
                <a:cs typeface="Times New Roman" panose="02020603050405020304" pitchFamily="18" charset="0"/>
              </a:rPr>
              <a:t>Full-time (30 hours) places</a:t>
            </a:r>
            <a:r>
              <a:rPr lang="en-GB" sz="1200" dirty="0">
                <a:effectLst/>
                <a:latin typeface="Century Gothic" panose="020B0502020202020204" pitchFamily="34" charset="0"/>
                <a:ea typeface="Calibri" panose="020F0502020204030204" pitchFamily="34" charset="0"/>
                <a:cs typeface="Times New Roman" panose="02020603050405020304" pitchFamily="18" charset="0"/>
              </a:rPr>
              <a:t>, which will cover 5 full days each week from 8.35am – 3.15pm. This includes a 40-minute lunchtime session per day which is not covered by the 30 hours funding for which a small fee of £7.50 per day is payable. This fee includes the 40 minutes per day of childcare and the cost of the school meal. If you would prefer to collect your child at the end of the morning session and bring them back for the start of the afternoon session after lunch, please speak to the school office.  </a:t>
            </a:r>
          </a:p>
          <a:p>
            <a:pPr marL="457200">
              <a:lnSpc>
                <a:spcPct val="107000"/>
              </a:lnSpc>
            </a:pPr>
            <a:r>
              <a:rPr lang="en-GB" sz="1200" dirty="0">
                <a:effectLst/>
                <a:latin typeface="Century Gothic" panose="020B0502020202020204" pitchFamily="34" charset="0"/>
                <a:ea typeface="Calibri" panose="020F0502020204030204" pitchFamily="34" charset="0"/>
                <a:cs typeface="Times New Roman" panose="02020603050405020304" pitchFamily="18" charset="0"/>
              </a:rPr>
              <a:t> </a:t>
            </a:r>
          </a:p>
          <a:p>
            <a:pPr marL="342900" lvl="0" indent="-342900">
              <a:lnSpc>
                <a:spcPct val="107000"/>
              </a:lnSpc>
              <a:spcAft>
                <a:spcPts val="800"/>
              </a:spcAft>
              <a:buFont typeface="Wingdings" panose="05000000000000000000" pitchFamily="2" charset="2"/>
              <a:buChar char=""/>
            </a:pPr>
            <a:r>
              <a:rPr lang="en-GB" sz="1200" b="1" dirty="0">
                <a:effectLst/>
                <a:latin typeface="Century Gothic" panose="020B0502020202020204" pitchFamily="34" charset="0"/>
                <a:ea typeface="Calibri" panose="020F0502020204030204" pitchFamily="34" charset="0"/>
                <a:cs typeface="Times New Roman" panose="02020603050405020304" pitchFamily="18" charset="0"/>
              </a:rPr>
              <a:t>Lunch club </a:t>
            </a:r>
            <a:r>
              <a:rPr lang="en-GB" sz="1200" dirty="0">
                <a:effectLst/>
                <a:latin typeface="Century Gothic" panose="020B0502020202020204" pitchFamily="34" charset="0"/>
                <a:ea typeface="Calibri" panose="020F0502020204030204" pitchFamily="34" charset="0"/>
                <a:cs typeface="Times New Roman" panose="02020603050405020304" pitchFamily="18" charset="0"/>
              </a:rPr>
              <a:t>– depending on the number of full-time children in the nursery we offer a limited number of additional lunch club places available for parents who wish to extend their child’s part-time nursery session by 40 minutes per day to include a school meal. Children attending the morning session would stay till 12.15pm, and children joining the afternoon session would arrive at 11.30am. Each lunch club session costs £7.50 which includes a school meal. </a:t>
            </a:r>
          </a:p>
          <a:p>
            <a:pPr>
              <a:lnSpc>
                <a:spcPct val="107000"/>
              </a:lnSpc>
              <a:spcAft>
                <a:spcPts val="800"/>
              </a:spcAft>
            </a:pPr>
            <a:r>
              <a:rPr lang="en-GB" sz="1200" dirty="0">
                <a:effectLst/>
                <a:latin typeface="Century Gothic" panose="020B0502020202020204" pitchFamily="34" charset="0"/>
                <a:ea typeface="Calibri" panose="020F0502020204030204" pitchFamily="34" charset="0"/>
                <a:cs typeface="Times New Roman" panose="02020603050405020304" pitchFamily="18" charset="0"/>
              </a:rPr>
              <a:t>All places are five days a week, term time only. The nursery is closed for all bank holidays and staff INSET days. </a:t>
            </a:r>
          </a:p>
        </p:txBody>
      </p:sp>
      <p:pic>
        <p:nvPicPr>
          <p:cNvPr id="11" name="Picture 10">
            <a:extLst>
              <a:ext uri="{FF2B5EF4-FFF2-40B4-BE49-F238E27FC236}">
                <a16:creationId xmlns:a16="http://schemas.microsoft.com/office/drawing/2014/main" id="{9D295F6A-7098-469E-A69D-27876C614DB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584325" y="1151876"/>
            <a:ext cx="1248447" cy="1525880"/>
          </a:xfrm>
          <a:prstGeom prst="rect">
            <a:avLst/>
          </a:prstGeom>
        </p:spPr>
      </p:pic>
      <p:pic>
        <p:nvPicPr>
          <p:cNvPr id="13" name="Picture 12">
            <a:extLst>
              <a:ext uri="{FF2B5EF4-FFF2-40B4-BE49-F238E27FC236}">
                <a16:creationId xmlns:a16="http://schemas.microsoft.com/office/drawing/2014/main" id="{B3424450-418F-4BE2-A998-AAC5B05212B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584325" y="4508935"/>
            <a:ext cx="1248447" cy="1513269"/>
          </a:xfrm>
          <a:prstGeom prst="rect">
            <a:avLst/>
          </a:prstGeom>
        </p:spPr>
      </p:pic>
      <p:pic>
        <p:nvPicPr>
          <p:cNvPr id="19" name="Picture 18">
            <a:extLst>
              <a:ext uri="{FF2B5EF4-FFF2-40B4-BE49-F238E27FC236}">
                <a16:creationId xmlns:a16="http://schemas.microsoft.com/office/drawing/2014/main" id="{F671029A-7803-4513-A436-120A53FBF17E}"/>
              </a:ext>
            </a:extLst>
          </p:cNvPr>
          <p:cNvPicPr>
            <a:picLocks noChangeAspect="1"/>
          </p:cNvPicPr>
          <p:nvPr/>
        </p:nvPicPr>
        <p:blipFill rotWithShape="1">
          <a:blip r:embed="rId4">
            <a:extLst>
              <a:ext uri="{28A0092B-C50C-407E-A947-70E740481C1C}">
                <a14:useLocalDpi xmlns:a14="http://schemas.microsoft.com/office/drawing/2010/main" val="0"/>
              </a:ext>
            </a:extLst>
          </a:blip>
          <a:srcRect l="43637" b="8039"/>
          <a:stretch/>
        </p:blipFill>
        <p:spPr>
          <a:xfrm>
            <a:off x="7652736" y="2913210"/>
            <a:ext cx="1111624" cy="1360270"/>
          </a:xfrm>
          <a:prstGeom prst="rect">
            <a:avLst/>
          </a:prstGeom>
        </p:spPr>
      </p:pic>
    </p:spTree>
    <p:extLst>
      <p:ext uri="{BB962C8B-B14F-4D97-AF65-F5344CB8AC3E}">
        <p14:creationId xmlns:p14="http://schemas.microsoft.com/office/powerpoint/2010/main" val="282541480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CAA805-8FAA-BE17-C89B-72D40CD2F4AB}"/>
              </a:ext>
            </a:extLst>
          </p:cNvPr>
          <p:cNvSpPr>
            <a:spLocks noGrp="1"/>
          </p:cNvSpPr>
          <p:nvPr>
            <p:ph type="title"/>
          </p:nvPr>
        </p:nvSpPr>
        <p:spPr/>
        <p:txBody>
          <a:bodyPr/>
          <a:lstStyle/>
          <a:p>
            <a:r>
              <a:rPr lang="en-GB" dirty="0"/>
              <a:t>How will we help your child settle in?</a:t>
            </a:r>
          </a:p>
        </p:txBody>
      </p:sp>
      <p:sp>
        <p:nvSpPr>
          <p:cNvPr id="4" name="Footer Placeholder 3">
            <a:extLst>
              <a:ext uri="{FF2B5EF4-FFF2-40B4-BE49-F238E27FC236}">
                <a16:creationId xmlns:a16="http://schemas.microsoft.com/office/drawing/2014/main" id="{A1D95328-CEE2-6F9B-5571-0A21F3F1224B}"/>
              </a:ext>
            </a:extLst>
          </p:cNvPr>
          <p:cNvSpPr>
            <a:spLocks noGrp="1"/>
          </p:cNvSpPr>
          <p:nvPr>
            <p:ph type="ftr" sz="quarter" idx="11"/>
          </p:nvPr>
        </p:nvSpPr>
        <p:spPr/>
        <p:txBody>
          <a:bodyPr/>
          <a:lstStyle/>
          <a:p>
            <a:pPr algn="l"/>
            <a:r>
              <a:rPr lang="en-US" dirty="0"/>
              <a:t>MALDEN PAROCHIAL COFE PRIMARY SCHOOL - INTRODUCTON TO NURSERY</a:t>
            </a:r>
            <a:endParaRPr lang="en-GB" dirty="0"/>
          </a:p>
        </p:txBody>
      </p:sp>
      <p:sp>
        <p:nvSpPr>
          <p:cNvPr id="5" name="Slide Number Placeholder 4">
            <a:extLst>
              <a:ext uri="{FF2B5EF4-FFF2-40B4-BE49-F238E27FC236}">
                <a16:creationId xmlns:a16="http://schemas.microsoft.com/office/drawing/2014/main" id="{C6602355-9F61-2837-0A9E-F22EEAF2BF31}"/>
              </a:ext>
            </a:extLst>
          </p:cNvPr>
          <p:cNvSpPr>
            <a:spLocks noGrp="1"/>
          </p:cNvSpPr>
          <p:nvPr>
            <p:ph type="sldNum" sz="quarter" idx="12"/>
          </p:nvPr>
        </p:nvSpPr>
        <p:spPr/>
        <p:txBody>
          <a:bodyPr/>
          <a:lstStyle/>
          <a:p>
            <a:fld id="{369261F0-2260-4D7F-B9EA-D2BB159D2461}" type="slidenum">
              <a:rPr lang="en-GB" smtClean="0"/>
              <a:pPr/>
              <a:t>3</a:t>
            </a:fld>
            <a:endParaRPr lang="en-GB" dirty="0"/>
          </a:p>
        </p:txBody>
      </p:sp>
      <p:sp>
        <p:nvSpPr>
          <p:cNvPr id="6" name="TextBox 5">
            <a:extLst>
              <a:ext uri="{FF2B5EF4-FFF2-40B4-BE49-F238E27FC236}">
                <a16:creationId xmlns:a16="http://schemas.microsoft.com/office/drawing/2014/main" id="{5BCB76DD-E8D8-4766-6B84-94CB5363CF00}"/>
              </a:ext>
            </a:extLst>
          </p:cNvPr>
          <p:cNvSpPr txBox="1"/>
          <p:nvPr/>
        </p:nvSpPr>
        <p:spPr>
          <a:xfrm>
            <a:off x="293297" y="999186"/>
            <a:ext cx="8557405" cy="959909"/>
          </a:xfrm>
          <a:prstGeom prst="roundRect">
            <a:avLst/>
          </a:prstGeom>
          <a:noFill/>
          <a:ln>
            <a:noFill/>
          </a:ln>
        </p:spPr>
        <p:txBody>
          <a:bodyPr wrap="square">
            <a:spAutoFit/>
          </a:bodyPr>
          <a:lstStyle/>
          <a:p>
            <a:pPr>
              <a:lnSpc>
                <a:spcPct val="107000"/>
              </a:lnSpc>
              <a:spcAft>
                <a:spcPts val="700"/>
              </a:spcAft>
            </a:pPr>
            <a:r>
              <a:rPr lang="en-US" sz="1200" dirty="0">
                <a:latin typeface="Century Gothic" panose="020B0502020202020204" pitchFamily="34" charset="0"/>
              </a:rPr>
              <a:t>Children thrive when they are loved and well cared for. We look forward to welcoming your child into our nursery and </a:t>
            </a:r>
            <a:r>
              <a:rPr lang="en-GB" sz="1200" dirty="0">
                <a:effectLst/>
                <a:latin typeface="Century Gothic" panose="020B0502020202020204" pitchFamily="34" charset="0"/>
                <a:ea typeface="Calibri" panose="020F0502020204030204" pitchFamily="34" charset="0"/>
                <a:cs typeface="Times New Roman" panose="02020603050405020304" pitchFamily="18" charset="0"/>
              </a:rPr>
              <a:t>understand that for some children attending nursery for the first time will be daunting whilst others will take it in their stride. </a:t>
            </a:r>
            <a:r>
              <a:rPr lang="en-US" sz="1200" dirty="0">
                <a:latin typeface="Century Gothic" panose="020B0502020202020204" pitchFamily="34" charset="0"/>
              </a:rPr>
              <a:t>To make the process as smooth as possible we like to learn as much as we can about your child and u</a:t>
            </a:r>
            <a:r>
              <a:rPr lang="en-GB" sz="1200" dirty="0">
                <a:latin typeface="Century Gothic" panose="020B0502020202020204" pitchFamily="34" charset="0"/>
                <a:ea typeface="Calibri" panose="020F0502020204030204" pitchFamily="34" charset="0"/>
                <a:cs typeface="Times New Roman" panose="02020603050405020304" pitchFamily="18" charset="0"/>
              </a:rPr>
              <a:t>se a range of strategies to help them settle in, including: </a:t>
            </a:r>
          </a:p>
        </p:txBody>
      </p:sp>
      <p:sp>
        <p:nvSpPr>
          <p:cNvPr id="7" name="TextBox 6">
            <a:extLst>
              <a:ext uri="{FF2B5EF4-FFF2-40B4-BE49-F238E27FC236}">
                <a16:creationId xmlns:a16="http://schemas.microsoft.com/office/drawing/2014/main" id="{961C79A5-C632-E037-3679-48A16DA8B107}"/>
              </a:ext>
            </a:extLst>
          </p:cNvPr>
          <p:cNvSpPr txBox="1"/>
          <p:nvPr/>
        </p:nvSpPr>
        <p:spPr>
          <a:xfrm>
            <a:off x="403254" y="1938853"/>
            <a:ext cx="8447447" cy="861774"/>
          </a:xfrm>
          <a:prstGeom prst="rect">
            <a:avLst/>
          </a:prstGeom>
          <a:solidFill>
            <a:srgbClr val="548DD4"/>
          </a:solidFill>
        </p:spPr>
        <p:txBody>
          <a:bodyPr wrap="square" rtlCol="0">
            <a:spAutoFit/>
          </a:bodyPr>
          <a:lstStyle/>
          <a:p>
            <a:r>
              <a:rPr lang="en-GB" sz="1400" b="1" dirty="0">
                <a:latin typeface="Century Gothic" panose="020B0502020202020204" pitchFamily="34" charset="0"/>
              </a:rPr>
              <a:t>Questionnaires:</a:t>
            </a:r>
          </a:p>
          <a:p>
            <a:r>
              <a:rPr lang="en-US" sz="1200" dirty="0">
                <a:latin typeface="Century Gothic" panose="020B0502020202020204" pitchFamily="34" charset="0"/>
              </a:rPr>
              <a:t>Once you have accepted your nursery place, we will send you a questionnaire covering your child's likes and dislikes, family and home environment, childcare history and routines, and child's health, medical and development needs.</a:t>
            </a:r>
            <a:endParaRPr lang="en-GB" sz="1200" dirty="0">
              <a:latin typeface="Century Gothic" panose="020B0502020202020204" pitchFamily="34" charset="0"/>
            </a:endParaRPr>
          </a:p>
        </p:txBody>
      </p:sp>
      <p:sp>
        <p:nvSpPr>
          <p:cNvPr id="8" name="TextBox 7">
            <a:extLst>
              <a:ext uri="{FF2B5EF4-FFF2-40B4-BE49-F238E27FC236}">
                <a16:creationId xmlns:a16="http://schemas.microsoft.com/office/drawing/2014/main" id="{FF80EAE7-CF20-ADCB-6D1F-F5CCBA0D7446}"/>
              </a:ext>
            </a:extLst>
          </p:cNvPr>
          <p:cNvSpPr txBox="1"/>
          <p:nvPr/>
        </p:nvSpPr>
        <p:spPr>
          <a:xfrm>
            <a:off x="407076" y="2942654"/>
            <a:ext cx="5586554" cy="1046440"/>
          </a:xfrm>
          <a:prstGeom prst="rect">
            <a:avLst/>
          </a:prstGeom>
          <a:solidFill>
            <a:srgbClr val="00B050"/>
          </a:solidFill>
        </p:spPr>
        <p:txBody>
          <a:bodyPr wrap="square" rtlCol="0">
            <a:spAutoFit/>
          </a:bodyPr>
          <a:lstStyle/>
          <a:p>
            <a:r>
              <a:rPr lang="en-GB" sz="1400" b="1" dirty="0">
                <a:latin typeface="Century Gothic" panose="020B0502020202020204" pitchFamily="34" charset="0"/>
              </a:rPr>
              <a:t>Home visits:</a:t>
            </a:r>
          </a:p>
          <a:p>
            <a:r>
              <a:rPr lang="en-GB" sz="1200" dirty="0">
                <a:latin typeface="Century Gothic" panose="020B0502020202020204" pitchFamily="34" charset="0"/>
              </a:rPr>
              <a:t>In the days before your child starts nursery, our nursery staff will conduct a home visit to get to know your child in their own environment. This gives your child the chance to familiarise themselves with the nursery staff and gives you the opportunity to ask any questions and discuss any concerns.</a:t>
            </a:r>
          </a:p>
        </p:txBody>
      </p:sp>
      <p:sp>
        <p:nvSpPr>
          <p:cNvPr id="10" name="TextBox 9">
            <a:extLst>
              <a:ext uri="{FF2B5EF4-FFF2-40B4-BE49-F238E27FC236}">
                <a16:creationId xmlns:a16="http://schemas.microsoft.com/office/drawing/2014/main" id="{80273E0E-B3CD-B4D0-76FD-802D718B5401}"/>
              </a:ext>
            </a:extLst>
          </p:cNvPr>
          <p:cNvSpPr txBox="1"/>
          <p:nvPr/>
        </p:nvSpPr>
        <p:spPr>
          <a:xfrm>
            <a:off x="410897" y="4131121"/>
            <a:ext cx="5586554" cy="1046440"/>
          </a:xfrm>
          <a:prstGeom prst="rect">
            <a:avLst/>
          </a:prstGeom>
          <a:solidFill>
            <a:srgbClr val="FFC000"/>
          </a:solidFill>
        </p:spPr>
        <p:txBody>
          <a:bodyPr wrap="square" rtlCol="0">
            <a:spAutoFit/>
          </a:bodyPr>
          <a:lstStyle/>
          <a:p>
            <a:r>
              <a:rPr lang="en-GB" sz="1400" b="1" dirty="0">
                <a:latin typeface="Century Gothic" panose="020B0502020202020204" pitchFamily="34" charset="0"/>
              </a:rPr>
              <a:t>Stay and play sessions: </a:t>
            </a:r>
          </a:p>
          <a:p>
            <a:r>
              <a:rPr lang="en-GB" sz="1200" dirty="0">
                <a:latin typeface="Century Gothic" panose="020B0502020202020204" pitchFamily="34" charset="0"/>
              </a:rPr>
              <a:t>On the first day, we will invite you and your child to visit the nursery together for a short session. This will give your child a chance to familiarise themselves with the environment and meet some of the other children.</a:t>
            </a:r>
          </a:p>
        </p:txBody>
      </p:sp>
      <p:sp>
        <p:nvSpPr>
          <p:cNvPr id="9" name="TextBox 8">
            <a:extLst>
              <a:ext uri="{FF2B5EF4-FFF2-40B4-BE49-F238E27FC236}">
                <a16:creationId xmlns:a16="http://schemas.microsoft.com/office/drawing/2014/main" id="{E9D5416C-8816-0A45-D73F-47DBB5B2C387}"/>
              </a:ext>
            </a:extLst>
          </p:cNvPr>
          <p:cNvSpPr txBox="1"/>
          <p:nvPr/>
        </p:nvSpPr>
        <p:spPr>
          <a:xfrm>
            <a:off x="410897" y="5319589"/>
            <a:ext cx="8439804" cy="677108"/>
          </a:xfrm>
          <a:prstGeom prst="rect">
            <a:avLst/>
          </a:prstGeom>
          <a:solidFill>
            <a:srgbClr val="FFFF00"/>
          </a:solidFill>
        </p:spPr>
        <p:txBody>
          <a:bodyPr wrap="square" rtlCol="0">
            <a:spAutoFit/>
          </a:bodyPr>
          <a:lstStyle/>
          <a:p>
            <a:r>
              <a:rPr lang="en-GB" sz="1400" b="1" dirty="0">
                <a:latin typeface="Century Gothic" panose="020B0502020202020204" pitchFamily="34" charset="0"/>
              </a:rPr>
              <a:t>Getting to know you activities:</a:t>
            </a:r>
          </a:p>
          <a:p>
            <a:r>
              <a:rPr lang="en-GB" sz="1200" dirty="0">
                <a:latin typeface="Century Gothic" panose="020B0502020202020204" pitchFamily="34" charset="0"/>
              </a:rPr>
              <a:t>During the first few weeks, the nursery staff will use a variety of small group and whole class activities to help the children build friendships. </a:t>
            </a:r>
          </a:p>
        </p:txBody>
      </p:sp>
      <p:pic>
        <p:nvPicPr>
          <p:cNvPr id="13" name="Picture 12" descr="A group of children playing in sandbox&#10;&#10;Description automatically generated">
            <a:extLst>
              <a:ext uri="{FF2B5EF4-FFF2-40B4-BE49-F238E27FC236}">
                <a16:creationId xmlns:a16="http://schemas.microsoft.com/office/drawing/2014/main" id="{920D0CA7-489A-407C-99BA-7D7E8A61EA2C}"/>
              </a:ext>
            </a:extLst>
          </p:cNvPr>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6075695" y="3028626"/>
            <a:ext cx="2775007" cy="2081255"/>
          </a:xfrm>
          <a:prstGeom prst="rect">
            <a:avLst/>
          </a:prstGeom>
        </p:spPr>
      </p:pic>
    </p:spTree>
    <p:extLst>
      <p:ext uri="{BB962C8B-B14F-4D97-AF65-F5344CB8AC3E}">
        <p14:creationId xmlns:p14="http://schemas.microsoft.com/office/powerpoint/2010/main" val="305734630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96C5C3-1793-0AD5-043D-CC3A35FA4149}"/>
              </a:ext>
            </a:extLst>
          </p:cNvPr>
          <p:cNvSpPr>
            <a:spLocks noGrp="1"/>
          </p:cNvSpPr>
          <p:nvPr>
            <p:ph type="title"/>
          </p:nvPr>
        </p:nvSpPr>
        <p:spPr/>
        <p:txBody>
          <a:bodyPr/>
          <a:lstStyle/>
          <a:p>
            <a:r>
              <a:rPr lang="en-GB" dirty="0"/>
              <a:t>What to expect at Nursery?</a:t>
            </a:r>
          </a:p>
        </p:txBody>
      </p:sp>
      <p:sp>
        <p:nvSpPr>
          <p:cNvPr id="4" name="Footer Placeholder 3">
            <a:extLst>
              <a:ext uri="{FF2B5EF4-FFF2-40B4-BE49-F238E27FC236}">
                <a16:creationId xmlns:a16="http://schemas.microsoft.com/office/drawing/2014/main" id="{554F1AAC-33BA-3415-6FCC-086950A5A2FE}"/>
              </a:ext>
            </a:extLst>
          </p:cNvPr>
          <p:cNvSpPr>
            <a:spLocks noGrp="1"/>
          </p:cNvSpPr>
          <p:nvPr>
            <p:ph type="ftr" sz="quarter" idx="11"/>
          </p:nvPr>
        </p:nvSpPr>
        <p:spPr/>
        <p:txBody>
          <a:bodyPr/>
          <a:lstStyle/>
          <a:p>
            <a:pPr algn="l"/>
            <a:r>
              <a:rPr lang="en-US" dirty="0"/>
              <a:t>MALDEN PAROCHIAL COFE PRIMARY SCHOOL - INTRODUCTON TO NURSERY</a:t>
            </a:r>
            <a:endParaRPr lang="en-GB" dirty="0"/>
          </a:p>
        </p:txBody>
      </p:sp>
      <p:sp>
        <p:nvSpPr>
          <p:cNvPr id="5" name="Slide Number Placeholder 4">
            <a:extLst>
              <a:ext uri="{FF2B5EF4-FFF2-40B4-BE49-F238E27FC236}">
                <a16:creationId xmlns:a16="http://schemas.microsoft.com/office/drawing/2014/main" id="{12B2200F-B20C-6A75-73B5-FA66A87FA454}"/>
              </a:ext>
            </a:extLst>
          </p:cNvPr>
          <p:cNvSpPr>
            <a:spLocks noGrp="1"/>
          </p:cNvSpPr>
          <p:nvPr>
            <p:ph type="sldNum" sz="quarter" idx="12"/>
          </p:nvPr>
        </p:nvSpPr>
        <p:spPr/>
        <p:txBody>
          <a:bodyPr/>
          <a:lstStyle/>
          <a:p>
            <a:fld id="{369261F0-2260-4D7F-B9EA-D2BB159D2461}" type="slidenum">
              <a:rPr lang="en-GB" smtClean="0"/>
              <a:pPr/>
              <a:t>4</a:t>
            </a:fld>
            <a:endParaRPr lang="en-GB" dirty="0"/>
          </a:p>
        </p:txBody>
      </p:sp>
      <p:sp>
        <p:nvSpPr>
          <p:cNvPr id="8" name="TextBox 7">
            <a:extLst>
              <a:ext uri="{FF2B5EF4-FFF2-40B4-BE49-F238E27FC236}">
                <a16:creationId xmlns:a16="http://schemas.microsoft.com/office/drawing/2014/main" id="{DA0EF424-3652-F0BC-4CCF-B9C3A6E47BBD}"/>
              </a:ext>
            </a:extLst>
          </p:cNvPr>
          <p:cNvSpPr txBox="1"/>
          <p:nvPr/>
        </p:nvSpPr>
        <p:spPr>
          <a:xfrm>
            <a:off x="4832713" y="952536"/>
            <a:ext cx="3802490" cy="3223234"/>
          </a:xfrm>
          <a:prstGeom prst="roundRect">
            <a:avLst/>
          </a:prstGeom>
          <a:noFill/>
          <a:ln>
            <a:solidFill>
              <a:srgbClr val="548DD4"/>
            </a:solidFill>
          </a:ln>
        </p:spPr>
        <p:txBody>
          <a:bodyPr wrap="square">
            <a:noAutofit/>
          </a:bodyPr>
          <a:lstStyle/>
          <a:p>
            <a:pPr marL="171450" indent="-171450">
              <a:lnSpc>
                <a:spcPct val="107000"/>
              </a:lnSpc>
              <a:spcAft>
                <a:spcPts val="600"/>
              </a:spcAft>
              <a:buFont typeface="Arial" panose="020B0604020202020204" pitchFamily="34" charset="0"/>
              <a:buChar char="•"/>
            </a:pPr>
            <a:r>
              <a:rPr lang="en-GB" sz="1200" dirty="0">
                <a:effectLst/>
                <a:latin typeface="Century Gothic" panose="020B0502020202020204" pitchFamily="34" charset="0"/>
                <a:ea typeface="Calibri" panose="020F0502020204030204" pitchFamily="34" charset="0"/>
                <a:cs typeface="Times New Roman" panose="02020603050405020304" pitchFamily="18" charset="0"/>
              </a:rPr>
              <a:t>Our Early Years Foundation Unit includes both Nursery and Reception </a:t>
            </a:r>
            <a:r>
              <a:rPr lang="en-GB" sz="1200" dirty="0">
                <a:latin typeface="Century Gothic" panose="020B0502020202020204" pitchFamily="34" charset="0"/>
                <a:ea typeface="Calibri" panose="020F0502020204030204" pitchFamily="34" charset="0"/>
                <a:cs typeface="Times New Roman" panose="02020603050405020304" pitchFamily="18" charset="0"/>
              </a:rPr>
              <a:t>and together they share a purpose-built building, separate from the main school, with a dedicated outdoor space.</a:t>
            </a:r>
          </a:p>
          <a:p>
            <a:pPr marL="171450" indent="-171450">
              <a:lnSpc>
                <a:spcPct val="107000"/>
              </a:lnSpc>
              <a:spcAft>
                <a:spcPts val="600"/>
              </a:spcAft>
              <a:buFont typeface="Arial" panose="020B0604020202020204" pitchFamily="34" charset="0"/>
              <a:buChar char="•"/>
            </a:pPr>
            <a:r>
              <a:rPr lang="en-GB" sz="1200" dirty="0">
                <a:effectLst/>
                <a:latin typeface="Century Gothic" panose="020B0502020202020204" pitchFamily="34" charset="0"/>
                <a:ea typeface="Calibri" panose="020F0502020204030204" pitchFamily="34" charset="0"/>
                <a:cs typeface="Times New Roman" panose="02020603050405020304" pitchFamily="18" charset="0"/>
              </a:rPr>
              <a:t>The unit is staffed by two qualified teachers and supported by Level 3 qualified Early Years Practitioners. </a:t>
            </a:r>
          </a:p>
          <a:p>
            <a:pPr marL="171450" indent="-171450">
              <a:lnSpc>
                <a:spcPct val="107000"/>
              </a:lnSpc>
              <a:spcAft>
                <a:spcPts val="600"/>
              </a:spcAft>
              <a:buFont typeface="Arial" panose="020B0604020202020204" pitchFamily="34" charset="0"/>
              <a:buChar char="•"/>
            </a:pPr>
            <a:r>
              <a:rPr lang="en-US" sz="1200" dirty="0">
                <a:effectLst/>
                <a:latin typeface="Century Gothic" panose="020B0502020202020204" pitchFamily="34" charset="0"/>
                <a:ea typeface="Calibri" panose="020F0502020204030204" pitchFamily="34" charset="0"/>
                <a:cs typeface="Times New Roman" panose="02020603050405020304" pitchFamily="18" charset="0"/>
              </a:rPr>
              <a:t>Children learn through play, by adults modelling, by observing each other, and through guided learning and direct teaching. </a:t>
            </a:r>
          </a:p>
          <a:p>
            <a:pPr marL="171450" indent="-171450">
              <a:lnSpc>
                <a:spcPct val="107000"/>
              </a:lnSpc>
              <a:spcAft>
                <a:spcPts val="600"/>
              </a:spcAft>
              <a:buFont typeface="Arial" panose="020B0604020202020204" pitchFamily="34" charset="0"/>
              <a:buChar char="•"/>
            </a:pPr>
            <a:r>
              <a:rPr lang="en-US" sz="1200" dirty="0">
                <a:effectLst/>
                <a:latin typeface="Century Gothic" panose="020B0502020202020204" pitchFamily="34" charset="0"/>
                <a:ea typeface="Calibri" panose="020F0502020204030204" pitchFamily="34" charset="0"/>
                <a:cs typeface="Times New Roman" panose="02020603050405020304" pitchFamily="18" charset="0"/>
              </a:rPr>
              <a:t>Every child can make progress in their learning, with the right help.</a:t>
            </a:r>
          </a:p>
        </p:txBody>
      </p:sp>
      <p:pic>
        <p:nvPicPr>
          <p:cNvPr id="12" name="Picture 11" descr="A group of children playing on a playground&#10;&#10;Description automatically generated">
            <a:extLst>
              <a:ext uri="{FF2B5EF4-FFF2-40B4-BE49-F238E27FC236}">
                <a16:creationId xmlns:a16="http://schemas.microsoft.com/office/drawing/2014/main" id="{6BCD8BF5-D6D0-6A78-4DCB-E42C5AE0145E}"/>
              </a:ext>
            </a:extLst>
          </p:cNvPr>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6536220" y="4445101"/>
            <a:ext cx="2060466" cy="2055854"/>
          </a:xfrm>
          <a:prstGeom prst="rect">
            <a:avLst/>
          </a:prstGeom>
        </p:spPr>
      </p:pic>
      <p:pic>
        <p:nvPicPr>
          <p:cNvPr id="14" name="Picture 13" descr="A group of children sitting on the floor in a classroom&#10;&#10;Description automatically generated">
            <a:extLst>
              <a:ext uri="{FF2B5EF4-FFF2-40B4-BE49-F238E27FC236}">
                <a16:creationId xmlns:a16="http://schemas.microsoft.com/office/drawing/2014/main" id="{295E9E72-B6A5-490C-1C30-428CA6B40FD8}"/>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646648" y="4437023"/>
            <a:ext cx="2746103" cy="2059578"/>
          </a:xfrm>
          <a:prstGeom prst="rect">
            <a:avLst/>
          </a:prstGeom>
        </p:spPr>
      </p:pic>
      <p:graphicFrame>
        <p:nvGraphicFramePr>
          <p:cNvPr id="16" name="Table 17">
            <a:extLst>
              <a:ext uri="{FF2B5EF4-FFF2-40B4-BE49-F238E27FC236}">
                <a16:creationId xmlns:a16="http://schemas.microsoft.com/office/drawing/2014/main" id="{70D9CC7D-1B23-64D1-E9B1-EECABC0B615F}"/>
              </a:ext>
            </a:extLst>
          </p:cNvPr>
          <p:cNvGraphicFramePr>
            <a:graphicFrameLocks noGrp="1"/>
          </p:cNvGraphicFramePr>
          <p:nvPr>
            <p:extLst>
              <p:ext uri="{D42A27DB-BD31-4B8C-83A1-F6EECF244321}">
                <p14:modId xmlns:p14="http://schemas.microsoft.com/office/powerpoint/2010/main" val="1999345882"/>
              </p:ext>
            </p:extLst>
          </p:nvPr>
        </p:nvGraphicFramePr>
        <p:xfrm>
          <a:off x="646648" y="924539"/>
          <a:ext cx="4017989" cy="3291840"/>
        </p:xfrm>
        <a:graphic>
          <a:graphicData uri="http://schemas.openxmlformats.org/drawingml/2006/table">
            <a:tbl>
              <a:tblPr firstRow="1" bandRow="1">
                <a:tableStyleId>{5C22544A-7EE6-4342-B048-85BDC9FD1C3A}</a:tableStyleId>
              </a:tblPr>
              <a:tblGrid>
                <a:gridCol w="1150239">
                  <a:extLst>
                    <a:ext uri="{9D8B030D-6E8A-4147-A177-3AD203B41FA5}">
                      <a16:colId xmlns:a16="http://schemas.microsoft.com/office/drawing/2014/main" val="227642713"/>
                    </a:ext>
                  </a:extLst>
                </a:gridCol>
                <a:gridCol w="2867750">
                  <a:extLst>
                    <a:ext uri="{9D8B030D-6E8A-4147-A177-3AD203B41FA5}">
                      <a16:colId xmlns:a16="http://schemas.microsoft.com/office/drawing/2014/main" val="2141615580"/>
                    </a:ext>
                  </a:extLst>
                </a:gridCol>
              </a:tblGrid>
              <a:tr h="269022">
                <a:tc gridSpan="2">
                  <a:txBody>
                    <a:bodyPr/>
                    <a:lstStyle/>
                    <a:p>
                      <a:r>
                        <a:rPr lang="en-GB" dirty="0">
                          <a:latin typeface="Century Gothic" panose="020B0502020202020204" pitchFamily="34" charset="0"/>
                        </a:rPr>
                        <a:t>A </a:t>
                      </a:r>
                      <a:r>
                        <a:rPr lang="en-GB" sz="1600" dirty="0">
                          <a:latin typeface="Century Gothic" panose="020B0502020202020204" pitchFamily="34" charset="0"/>
                        </a:rPr>
                        <a:t>typical Nursery school day</a:t>
                      </a:r>
                    </a:p>
                  </a:txBody>
                  <a:tcPr>
                    <a:lnL w="12700" cap="flat" cmpd="sng" algn="ctr">
                      <a:solidFill>
                        <a:srgbClr val="548DD4"/>
                      </a:solidFill>
                      <a:prstDash val="solid"/>
                      <a:round/>
                      <a:headEnd type="none" w="med" len="med"/>
                      <a:tailEnd type="none" w="med" len="med"/>
                    </a:lnL>
                    <a:lnR w="12700" cap="flat" cmpd="sng" algn="ctr">
                      <a:solidFill>
                        <a:srgbClr val="548DD4"/>
                      </a:solidFill>
                      <a:prstDash val="solid"/>
                      <a:round/>
                      <a:headEnd type="none" w="med" len="med"/>
                      <a:tailEnd type="none" w="med" len="med"/>
                    </a:lnR>
                    <a:lnT w="12700" cap="flat" cmpd="sng" algn="ctr">
                      <a:solidFill>
                        <a:srgbClr val="548DD4"/>
                      </a:solidFill>
                      <a:prstDash val="solid"/>
                      <a:round/>
                      <a:headEnd type="none" w="med" len="med"/>
                      <a:tailEnd type="none" w="med" len="med"/>
                    </a:lnT>
                    <a:solidFill>
                      <a:srgbClr val="548DD4"/>
                    </a:solidFill>
                  </a:tcPr>
                </a:tc>
                <a:tc hMerge="1">
                  <a:txBody>
                    <a:bodyPr/>
                    <a:lstStyle/>
                    <a:p>
                      <a:endParaRPr lang="en-GB" dirty="0"/>
                    </a:p>
                  </a:txBody>
                  <a:tcPr/>
                </a:tc>
                <a:extLst>
                  <a:ext uri="{0D108BD9-81ED-4DB2-BD59-A6C34878D82A}">
                    <a16:rowId xmlns:a16="http://schemas.microsoft.com/office/drawing/2014/main" val="680300273"/>
                  </a:ext>
                </a:extLst>
              </a:tr>
              <a:tr h="201767">
                <a:tc>
                  <a:txBody>
                    <a:bodyPr/>
                    <a:lstStyle/>
                    <a:p>
                      <a:r>
                        <a:rPr lang="en-GB" sz="1000" dirty="0">
                          <a:latin typeface="Century Gothic" panose="020B0502020202020204" pitchFamily="34" charset="0"/>
                        </a:rPr>
                        <a:t>8.35am</a:t>
                      </a:r>
                    </a:p>
                  </a:txBody>
                  <a:tcPr>
                    <a:lnL w="12700" cap="flat" cmpd="sng" algn="ctr">
                      <a:solidFill>
                        <a:srgbClr val="548DD4"/>
                      </a:solidFill>
                      <a:prstDash val="solid"/>
                      <a:round/>
                      <a:headEnd type="none" w="med" len="med"/>
                      <a:tailEnd type="none" w="med" len="med"/>
                    </a:lnL>
                    <a:noFill/>
                  </a:tcPr>
                </a:tc>
                <a:tc>
                  <a:txBody>
                    <a:bodyPr/>
                    <a:lstStyle/>
                    <a:p>
                      <a:r>
                        <a:rPr lang="en-GB" sz="1000" dirty="0">
                          <a:latin typeface="Century Gothic" panose="020B0502020202020204" pitchFamily="34" charset="0"/>
                        </a:rPr>
                        <a:t>Arrival and registration</a:t>
                      </a:r>
                    </a:p>
                  </a:txBody>
                  <a:tcPr>
                    <a:lnR w="12700" cap="flat" cmpd="sng" algn="ctr">
                      <a:solidFill>
                        <a:srgbClr val="548DD4"/>
                      </a:solidFill>
                      <a:prstDash val="solid"/>
                      <a:round/>
                      <a:headEnd type="none" w="med" len="med"/>
                      <a:tailEnd type="none" w="med" len="med"/>
                    </a:lnR>
                    <a:noFill/>
                  </a:tcPr>
                </a:tc>
                <a:extLst>
                  <a:ext uri="{0D108BD9-81ED-4DB2-BD59-A6C34878D82A}">
                    <a16:rowId xmlns:a16="http://schemas.microsoft.com/office/drawing/2014/main" val="2166377090"/>
                  </a:ext>
                </a:extLst>
              </a:tr>
              <a:tr h="201767">
                <a:tc>
                  <a:txBody>
                    <a:bodyPr/>
                    <a:lstStyle/>
                    <a:p>
                      <a:r>
                        <a:rPr lang="en-GB" sz="1000" dirty="0">
                          <a:latin typeface="Century Gothic" panose="020B0502020202020204" pitchFamily="34" charset="0"/>
                        </a:rPr>
                        <a:t>8.50am</a:t>
                      </a:r>
                    </a:p>
                  </a:txBody>
                  <a:tcPr>
                    <a:lnL w="12700" cap="flat" cmpd="sng" algn="ctr">
                      <a:solidFill>
                        <a:srgbClr val="548DD4"/>
                      </a:solidFill>
                      <a:prstDash val="solid"/>
                      <a:round/>
                      <a:headEnd type="none" w="med" len="med"/>
                      <a:tailEnd type="none" w="med" len="med"/>
                    </a:lnL>
                    <a:noFill/>
                  </a:tcPr>
                </a:tc>
                <a:tc>
                  <a:txBody>
                    <a:bodyPr/>
                    <a:lstStyle/>
                    <a:p>
                      <a:r>
                        <a:rPr lang="en-GB" sz="1000" dirty="0">
                          <a:latin typeface="Century Gothic" panose="020B0502020202020204" pitchFamily="34" charset="0"/>
                        </a:rPr>
                        <a:t>Carpet time</a:t>
                      </a:r>
                    </a:p>
                  </a:txBody>
                  <a:tcPr>
                    <a:lnR w="12700" cap="flat" cmpd="sng" algn="ctr">
                      <a:solidFill>
                        <a:srgbClr val="548DD4"/>
                      </a:solidFill>
                      <a:prstDash val="solid"/>
                      <a:round/>
                      <a:headEnd type="none" w="med" len="med"/>
                      <a:tailEnd type="none" w="med" len="med"/>
                    </a:lnR>
                    <a:noFill/>
                  </a:tcPr>
                </a:tc>
                <a:extLst>
                  <a:ext uri="{0D108BD9-81ED-4DB2-BD59-A6C34878D82A}">
                    <a16:rowId xmlns:a16="http://schemas.microsoft.com/office/drawing/2014/main" val="1776253344"/>
                  </a:ext>
                </a:extLst>
              </a:tr>
              <a:tr h="201767">
                <a:tc>
                  <a:txBody>
                    <a:bodyPr/>
                    <a:lstStyle/>
                    <a:p>
                      <a:r>
                        <a:rPr lang="en-GB" sz="1000" dirty="0">
                          <a:latin typeface="Century Gothic" panose="020B0502020202020204" pitchFamily="34" charset="0"/>
                        </a:rPr>
                        <a:t>9.30am</a:t>
                      </a:r>
                    </a:p>
                  </a:txBody>
                  <a:tcPr>
                    <a:lnL w="12700" cap="flat" cmpd="sng" algn="ctr">
                      <a:solidFill>
                        <a:srgbClr val="548DD4"/>
                      </a:solidFill>
                      <a:prstDash val="solid"/>
                      <a:round/>
                      <a:headEnd type="none" w="med" len="med"/>
                      <a:tailEnd type="none" w="med" len="med"/>
                    </a:lnL>
                    <a:noFill/>
                  </a:tcPr>
                </a:tc>
                <a:tc>
                  <a:txBody>
                    <a:bodyPr/>
                    <a:lstStyle/>
                    <a:p>
                      <a:r>
                        <a:rPr lang="en-GB" sz="1000" dirty="0">
                          <a:latin typeface="Century Gothic" panose="020B0502020202020204" pitchFamily="34" charset="0"/>
                        </a:rPr>
                        <a:t>Free flow / small group learning</a:t>
                      </a:r>
                    </a:p>
                  </a:txBody>
                  <a:tcPr>
                    <a:lnR w="12700" cap="flat" cmpd="sng" algn="ctr">
                      <a:solidFill>
                        <a:srgbClr val="548DD4"/>
                      </a:solidFill>
                      <a:prstDash val="solid"/>
                      <a:round/>
                      <a:headEnd type="none" w="med" len="med"/>
                      <a:tailEnd type="none" w="med" len="med"/>
                    </a:lnR>
                    <a:noFill/>
                  </a:tcPr>
                </a:tc>
                <a:extLst>
                  <a:ext uri="{0D108BD9-81ED-4DB2-BD59-A6C34878D82A}">
                    <a16:rowId xmlns:a16="http://schemas.microsoft.com/office/drawing/2014/main" val="1155414610"/>
                  </a:ext>
                </a:extLst>
              </a:tr>
              <a:tr h="201767">
                <a:tc>
                  <a:txBody>
                    <a:bodyPr/>
                    <a:lstStyle/>
                    <a:p>
                      <a:r>
                        <a:rPr lang="en-GB" sz="1000" dirty="0">
                          <a:latin typeface="Century Gothic" panose="020B0502020202020204" pitchFamily="34" charset="0"/>
                        </a:rPr>
                        <a:t>10.20am</a:t>
                      </a:r>
                    </a:p>
                  </a:txBody>
                  <a:tcPr>
                    <a:lnL w="12700" cap="flat" cmpd="sng" algn="ctr">
                      <a:solidFill>
                        <a:srgbClr val="548DD4"/>
                      </a:solidFill>
                      <a:prstDash val="solid"/>
                      <a:round/>
                      <a:headEnd type="none" w="med" len="med"/>
                      <a:tailEnd type="none" w="med" len="med"/>
                    </a:lnL>
                    <a:noFill/>
                  </a:tcPr>
                </a:tc>
                <a:tc>
                  <a:txBody>
                    <a:bodyPr/>
                    <a:lstStyle/>
                    <a:p>
                      <a:r>
                        <a:rPr lang="en-GB" sz="1000" dirty="0">
                          <a:latin typeface="Century Gothic" panose="020B0502020202020204" pitchFamily="34" charset="0"/>
                        </a:rPr>
                        <a:t>Milk &amp; snack time</a:t>
                      </a:r>
                    </a:p>
                  </a:txBody>
                  <a:tcPr>
                    <a:lnR w="12700" cap="flat" cmpd="sng" algn="ctr">
                      <a:solidFill>
                        <a:srgbClr val="548DD4"/>
                      </a:solidFill>
                      <a:prstDash val="solid"/>
                      <a:round/>
                      <a:headEnd type="none" w="med" len="med"/>
                      <a:tailEnd type="none" w="med" len="med"/>
                    </a:lnR>
                    <a:noFill/>
                  </a:tcPr>
                </a:tc>
                <a:extLst>
                  <a:ext uri="{0D108BD9-81ED-4DB2-BD59-A6C34878D82A}">
                    <a16:rowId xmlns:a16="http://schemas.microsoft.com/office/drawing/2014/main" val="2037118047"/>
                  </a:ext>
                </a:extLst>
              </a:tr>
              <a:tr h="201767">
                <a:tc>
                  <a:txBody>
                    <a:bodyPr/>
                    <a:lstStyle/>
                    <a:p>
                      <a:r>
                        <a:rPr lang="en-GB" sz="1000" dirty="0">
                          <a:latin typeface="Century Gothic" panose="020B0502020202020204" pitchFamily="34" charset="0"/>
                        </a:rPr>
                        <a:t>10.35am</a:t>
                      </a:r>
                    </a:p>
                  </a:txBody>
                  <a:tcPr>
                    <a:lnL w="12700" cap="flat" cmpd="sng" algn="ctr">
                      <a:solidFill>
                        <a:srgbClr val="548DD4"/>
                      </a:solidFill>
                      <a:prstDash val="solid"/>
                      <a:round/>
                      <a:headEnd type="none" w="med" len="med"/>
                      <a:tailEnd type="none" w="med" len="med"/>
                    </a:lnL>
                    <a:noFill/>
                  </a:tcPr>
                </a:tc>
                <a:tc>
                  <a:txBody>
                    <a:bodyPr/>
                    <a:lstStyle/>
                    <a:p>
                      <a:r>
                        <a:rPr lang="en-GB" sz="1000" dirty="0">
                          <a:latin typeface="Century Gothic" panose="020B0502020202020204" pitchFamily="34" charset="0"/>
                        </a:rPr>
                        <a:t>Free flow / small group learning</a:t>
                      </a:r>
                    </a:p>
                  </a:txBody>
                  <a:tcPr>
                    <a:lnR w="12700" cap="flat" cmpd="sng" algn="ctr">
                      <a:solidFill>
                        <a:srgbClr val="548DD4"/>
                      </a:solidFill>
                      <a:prstDash val="solid"/>
                      <a:round/>
                      <a:headEnd type="none" w="med" len="med"/>
                      <a:tailEnd type="none" w="med" len="med"/>
                    </a:lnR>
                    <a:noFill/>
                  </a:tcPr>
                </a:tc>
                <a:extLst>
                  <a:ext uri="{0D108BD9-81ED-4DB2-BD59-A6C34878D82A}">
                    <a16:rowId xmlns:a16="http://schemas.microsoft.com/office/drawing/2014/main" val="2219716417"/>
                  </a:ext>
                </a:extLst>
              </a:tr>
              <a:tr h="201767">
                <a:tc>
                  <a:txBody>
                    <a:bodyPr/>
                    <a:lstStyle/>
                    <a:p>
                      <a:r>
                        <a:rPr lang="en-GB" sz="1000" dirty="0">
                          <a:latin typeface="Century Gothic" panose="020B0502020202020204" pitchFamily="34" charset="0"/>
                        </a:rPr>
                        <a:t>11.05am</a:t>
                      </a:r>
                    </a:p>
                  </a:txBody>
                  <a:tcPr>
                    <a:lnL w="12700" cap="flat" cmpd="sng" algn="ctr">
                      <a:solidFill>
                        <a:srgbClr val="548DD4"/>
                      </a:solidFill>
                      <a:prstDash val="solid"/>
                      <a:round/>
                      <a:headEnd type="none" w="med" len="med"/>
                      <a:tailEnd type="none" w="med" len="med"/>
                    </a:lnL>
                    <a:noFill/>
                  </a:tcPr>
                </a:tc>
                <a:tc>
                  <a:txBody>
                    <a:bodyPr/>
                    <a:lstStyle/>
                    <a:p>
                      <a:r>
                        <a:rPr lang="en-GB" sz="1000" dirty="0">
                          <a:latin typeface="Century Gothic" panose="020B0502020202020204" pitchFamily="34" charset="0"/>
                        </a:rPr>
                        <a:t>Story time</a:t>
                      </a:r>
                    </a:p>
                  </a:txBody>
                  <a:tcPr>
                    <a:lnR w="12700" cap="flat" cmpd="sng" algn="ctr">
                      <a:solidFill>
                        <a:srgbClr val="548DD4"/>
                      </a:solidFill>
                      <a:prstDash val="solid"/>
                      <a:round/>
                      <a:headEnd type="none" w="med" len="med"/>
                      <a:tailEnd type="none" w="med" len="med"/>
                    </a:lnR>
                    <a:noFill/>
                  </a:tcPr>
                </a:tc>
                <a:extLst>
                  <a:ext uri="{0D108BD9-81ED-4DB2-BD59-A6C34878D82A}">
                    <a16:rowId xmlns:a16="http://schemas.microsoft.com/office/drawing/2014/main" val="2586260041"/>
                  </a:ext>
                </a:extLst>
              </a:tr>
              <a:tr h="201767">
                <a:tc>
                  <a:txBody>
                    <a:bodyPr/>
                    <a:lstStyle/>
                    <a:p>
                      <a:r>
                        <a:rPr lang="en-GB" sz="1000" dirty="0">
                          <a:latin typeface="Century Gothic" panose="020B0502020202020204" pitchFamily="34" charset="0"/>
                        </a:rPr>
                        <a:t>11.35am</a:t>
                      </a:r>
                    </a:p>
                  </a:txBody>
                  <a:tcPr>
                    <a:lnL w="12700" cap="flat" cmpd="sng" algn="ctr">
                      <a:solidFill>
                        <a:srgbClr val="548DD4"/>
                      </a:solidFill>
                      <a:prstDash val="solid"/>
                      <a:round/>
                      <a:headEnd type="none" w="med" len="med"/>
                      <a:tailEnd type="none" w="med" len="med"/>
                    </a:lnL>
                    <a:noFill/>
                  </a:tcPr>
                </a:tc>
                <a:tc>
                  <a:txBody>
                    <a:bodyPr/>
                    <a:lstStyle/>
                    <a:p>
                      <a:r>
                        <a:rPr lang="en-GB" sz="1000" dirty="0">
                          <a:latin typeface="Century Gothic" panose="020B0502020202020204" pitchFamily="34" charset="0"/>
                        </a:rPr>
                        <a:t>End of morning session / lunch time</a:t>
                      </a:r>
                    </a:p>
                  </a:txBody>
                  <a:tcPr>
                    <a:lnR w="12700" cap="flat" cmpd="sng" algn="ctr">
                      <a:solidFill>
                        <a:srgbClr val="548DD4"/>
                      </a:solidFill>
                      <a:prstDash val="solid"/>
                      <a:round/>
                      <a:headEnd type="none" w="med" len="med"/>
                      <a:tailEnd type="none" w="med" len="med"/>
                    </a:lnR>
                    <a:noFill/>
                  </a:tcPr>
                </a:tc>
                <a:extLst>
                  <a:ext uri="{0D108BD9-81ED-4DB2-BD59-A6C34878D82A}">
                    <a16:rowId xmlns:a16="http://schemas.microsoft.com/office/drawing/2014/main" val="1197322797"/>
                  </a:ext>
                </a:extLst>
              </a:tr>
              <a:tr h="201767">
                <a:tc>
                  <a:txBody>
                    <a:bodyPr/>
                    <a:lstStyle/>
                    <a:p>
                      <a:r>
                        <a:rPr lang="en-GB" sz="1000" dirty="0">
                          <a:latin typeface="Century Gothic" panose="020B0502020202020204" pitchFamily="34" charset="0"/>
                        </a:rPr>
                        <a:t>12.15pm</a:t>
                      </a:r>
                    </a:p>
                  </a:txBody>
                  <a:tcPr>
                    <a:lnL w="12700" cap="flat" cmpd="sng" algn="ctr">
                      <a:solidFill>
                        <a:srgbClr val="548DD4"/>
                      </a:solidFill>
                      <a:prstDash val="solid"/>
                      <a:round/>
                      <a:headEnd type="none" w="med" len="med"/>
                      <a:tailEnd type="none" w="med" len="med"/>
                    </a:lnL>
                    <a:noFill/>
                  </a:tcPr>
                </a:tc>
                <a:tc>
                  <a:txBody>
                    <a:bodyPr/>
                    <a:lstStyle/>
                    <a:p>
                      <a:r>
                        <a:rPr lang="en-GB" sz="1000" dirty="0">
                          <a:latin typeface="Century Gothic" panose="020B0502020202020204" pitchFamily="34" charset="0"/>
                        </a:rPr>
                        <a:t>Afternoon registration</a:t>
                      </a:r>
                    </a:p>
                  </a:txBody>
                  <a:tcPr>
                    <a:lnR w="12700" cap="flat" cmpd="sng" algn="ctr">
                      <a:solidFill>
                        <a:srgbClr val="548DD4"/>
                      </a:solidFill>
                      <a:prstDash val="solid"/>
                      <a:round/>
                      <a:headEnd type="none" w="med" len="med"/>
                      <a:tailEnd type="none" w="med" len="med"/>
                    </a:lnR>
                    <a:noFill/>
                  </a:tcPr>
                </a:tc>
                <a:extLst>
                  <a:ext uri="{0D108BD9-81ED-4DB2-BD59-A6C34878D82A}">
                    <a16:rowId xmlns:a16="http://schemas.microsoft.com/office/drawing/2014/main" val="2881951493"/>
                  </a:ext>
                </a:extLst>
              </a:tr>
              <a:tr h="201767">
                <a:tc>
                  <a:txBody>
                    <a:bodyPr/>
                    <a:lstStyle/>
                    <a:p>
                      <a:r>
                        <a:rPr lang="en-GB" sz="1000" dirty="0">
                          <a:latin typeface="Century Gothic" panose="020B0502020202020204" pitchFamily="34" charset="0"/>
                        </a:rPr>
                        <a:t>12.30pm</a:t>
                      </a:r>
                    </a:p>
                  </a:txBody>
                  <a:tcPr>
                    <a:lnL w="12700" cap="flat" cmpd="sng" algn="ctr">
                      <a:solidFill>
                        <a:srgbClr val="548DD4"/>
                      </a:solidFill>
                      <a:prstDash val="solid"/>
                      <a:round/>
                      <a:headEnd type="none" w="med" len="med"/>
                      <a:tailEnd type="none" w="med" len="med"/>
                    </a:lnL>
                    <a:noFill/>
                  </a:tcPr>
                </a:tc>
                <a:tc>
                  <a:txBody>
                    <a:bodyPr/>
                    <a:lstStyle/>
                    <a:p>
                      <a:r>
                        <a:rPr lang="en-GB" sz="1000" dirty="0">
                          <a:latin typeface="Century Gothic" panose="020B0502020202020204" pitchFamily="34" charset="0"/>
                        </a:rPr>
                        <a:t>Carpet time</a:t>
                      </a:r>
                    </a:p>
                  </a:txBody>
                  <a:tcPr>
                    <a:lnR w="12700" cap="flat" cmpd="sng" algn="ctr">
                      <a:solidFill>
                        <a:srgbClr val="548DD4"/>
                      </a:solidFill>
                      <a:prstDash val="solid"/>
                      <a:round/>
                      <a:headEnd type="none" w="med" len="med"/>
                      <a:tailEnd type="none" w="med" len="med"/>
                    </a:lnR>
                    <a:noFill/>
                  </a:tcPr>
                </a:tc>
                <a:extLst>
                  <a:ext uri="{0D108BD9-81ED-4DB2-BD59-A6C34878D82A}">
                    <a16:rowId xmlns:a16="http://schemas.microsoft.com/office/drawing/2014/main" val="4205318991"/>
                  </a:ext>
                </a:extLst>
              </a:tr>
              <a:tr h="201767">
                <a:tc>
                  <a:txBody>
                    <a:bodyPr/>
                    <a:lstStyle/>
                    <a:p>
                      <a:r>
                        <a:rPr lang="en-GB" sz="1000" dirty="0">
                          <a:latin typeface="Century Gothic" panose="020B0502020202020204" pitchFamily="34" charset="0"/>
                        </a:rPr>
                        <a:t>12.45pm</a:t>
                      </a:r>
                    </a:p>
                  </a:txBody>
                  <a:tcPr>
                    <a:lnL w="12700" cap="flat" cmpd="sng" algn="ctr">
                      <a:solidFill>
                        <a:srgbClr val="548DD4"/>
                      </a:solidFill>
                      <a:prstDash val="solid"/>
                      <a:round/>
                      <a:headEnd type="none" w="med" len="med"/>
                      <a:tailEnd type="none" w="med" len="med"/>
                    </a:lnL>
                    <a:noFill/>
                  </a:tcPr>
                </a:tc>
                <a:tc>
                  <a:txBody>
                    <a:bodyPr/>
                    <a:lstStyle/>
                    <a:p>
                      <a:r>
                        <a:rPr lang="en-GB" sz="1000" dirty="0">
                          <a:latin typeface="Century Gothic" panose="020B0502020202020204" pitchFamily="34" charset="0"/>
                        </a:rPr>
                        <a:t>Free flow / small group learning</a:t>
                      </a:r>
                    </a:p>
                  </a:txBody>
                  <a:tcPr>
                    <a:lnR w="12700" cap="flat" cmpd="sng" algn="ctr">
                      <a:solidFill>
                        <a:srgbClr val="548DD4"/>
                      </a:solidFill>
                      <a:prstDash val="solid"/>
                      <a:round/>
                      <a:headEnd type="none" w="med" len="med"/>
                      <a:tailEnd type="none" w="med" len="med"/>
                    </a:lnR>
                    <a:noFill/>
                  </a:tcPr>
                </a:tc>
                <a:extLst>
                  <a:ext uri="{0D108BD9-81ED-4DB2-BD59-A6C34878D82A}">
                    <a16:rowId xmlns:a16="http://schemas.microsoft.com/office/drawing/2014/main" val="51023463"/>
                  </a:ext>
                </a:extLst>
              </a:tr>
              <a:tr h="201767">
                <a:tc>
                  <a:txBody>
                    <a:bodyPr/>
                    <a:lstStyle/>
                    <a:p>
                      <a:r>
                        <a:rPr lang="en-GB" sz="1000" dirty="0">
                          <a:latin typeface="Century Gothic" panose="020B0502020202020204" pitchFamily="34" charset="0"/>
                        </a:rPr>
                        <a:t>2.45pm</a:t>
                      </a:r>
                    </a:p>
                  </a:txBody>
                  <a:tcPr>
                    <a:lnL w="12700" cap="flat" cmpd="sng" algn="ctr">
                      <a:solidFill>
                        <a:srgbClr val="548DD4"/>
                      </a:solidFill>
                      <a:prstDash val="solid"/>
                      <a:round/>
                      <a:headEnd type="none" w="med" len="med"/>
                      <a:tailEnd type="none" w="med" len="med"/>
                    </a:lnL>
                    <a:noFill/>
                  </a:tcPr>
                </a:tc>
                <a:tc>
                  <a:txBody>
                    <a:bodyPr/>
                    <a:lstStyle/>
                    <a:p>
                      <a:r>
                        <a:rPr lang="en-GB" sz="1000" dirty="0">
                          <a:latin typeface="Century Gothic" panose="020B0502020202020204" pitchFamily="34" charset="0"/>
                        </a:rPr>
                        <a:t>Story time</a:t>
                      </a:r>
                    </a:p>
                  </a:txBody>
                  <a:tcPr>
                    <a:lnR w="12700" cap="flat" cmpd="sng" algn="ctr">
                      <a:solidFill>
                        <a:srgbClr val="548DD4"/>
                      </a:solidFill>
                      <a:prstDash val="solid"/>
                      <a:round/>
                      <a:headEnd type="none" w="med" len="med"/>
                      <a:tailEnd type="none" w="med" len="med"/>
                    </a:lnR>
                    <a:noFill/>
                  </a:tcPr>
                </a:tc>
                <a:extLst>
                  <a:ext uri="{0D108BD9-81ED-4DB2-BD59-A6C34878D82A}">
                    <a16:rowId xmlns:a16="http://schemas.microsoft.com/office/drawing/2014/main" val="2816377880"/>
                  </a:ext>
                </a:extLst>
              </a:tr>
              <a:tr h="201767">
                <a:tc>
                  <a:txBody>
                    <a:bodyPr/>
                    <a:lstStyle/>
                    <a:p>
                      <a:r>
                        <a:rPr lang="en-GB" sz="1000" dirty="0">
                          <a:latin typeface="Century Gothic" panose="020B0502020202020204" pitchFamily="34" charset="0"/>
                        </a:rPr>
                        <a:t>3.15pm</a:t>
                      </a:r>
                    </a:p>
                  </a:txBody>
                  <a:tcPr>
                    <a:lnL w="12700" cap="flat" cmpd="sng" algn="ctr">
                      <a:solidFill>
                        <a:srgbClr val="548DD4"/>
                      </a:solidFill>
                      <a:prstDash val="solid"/>
                      <a:round/>
                      <a:headEnd type="none" w="med" len="med"/>
                      <a:tailEnd type="none" w="med" len="med"/>
                    </a:lnL>
                    <a:lnB w="12700" cap="flat" cmpd="sng" algn="ctr">
                      <a:solidFill>
                        <a:srgbClr val="548DD4"/>
                      </a:solidFill>
                      <a:prstDash val="solid"/>
                      <a:round/>
                      <a:headEnd type="none" w="med" len="med"/>
                      <a:tailEnd type="none" w="med" len="med"/>
                    </a:lnB>
                    <a:noFill/>
                  </a:tcPr>
                </a:tc>
                <a:tc>
                  <a:txBody>
                    <a:bodyPr/>
                    <a:lstStyle/>
                    <a:p>
                      <a:r>
                        <a:rPr lang="en-GB" sz="1000" dirty="0">
                          <a:latin typeface="Century Gothic" panose="020B0502020202020204" pitchFamily="34" charset="0"/>
                        </a:rPr>
                        <a:t>Home time</a:t>
                      </a:r>
                    </a:p>
                  </a:txBody>
                  <a:tcPr>
                    <a:lnR w="12700" cap="flat" cmpd="sng" algn="ctr">
                      <a:solidFill>
                        <a:srgbClr val="548DD4"/>
                      </a:solidFill>
                      <a:prstDash val="solid"/>
                      <a:round/>
                      <a:headEnd type="none" w="med" len="med"/>
                      <a:tailEnd type="none" w="med" len="med"/>
                    </a:lnR>
                    <a:lnB w="12700" cap="flat" cmpd="sng" algn="ctr">
                      <a:solidFill>
                        <a:srgbClr val="548DD4"/>
                      </a:solidFill>
                      <a:prstDash val="solid"/>
                      <a:round/>
                      <a:headEnd type="none" w="med" len="med"/>
                      <a:tailEnd type="none" w="med" len="med"/>
                    </a:lnB>
                    <a:noFill/>
                  </a:tcPr>
                </a:tc>
                <a:extLst>
                  <a:ext uri="{0D108BD9-81ED-4DB2-BD59-A6C34878D82A}">
                    <a16:rowId xmlns:a16="http://schemas.microsoft.com/office/drawing/2014/main" val="547078048"/>
                  </a:ext>
                </a:extLst>
              </a:tr>
            </a:tbl>
          </a:graphicData>
        </a:graphic>
      </p:graphicFrame>
      <p:pic>
        <p:nvPicPr>
          <p:cNvPr id="11" name="Picture 10">
            <a:extLst>
              <a:ext uri="{FF2B5EF4-FFF2-40B4-BE49-F238E27FC236}">
                <a16:creationId xmlns:a16="http://schemas.microsoft.com/office/drawing/2014/main" id="{621B0773-F381-4FC7-80EF-65E6FAE266AD}"/>
              </a:ext>
            </a:extLst>
          </p:cNvPr>
          <p:cNvPicPr>
            <a:picLocks noChangeAspect="1"/>
          </p:cNvPicPr>
          <p:nvPr/>
        </p:nvPicPr>
        <p:blipFill rotWithShape="1">
          <a:blip r:embed="rId4">
            <a:extLst>
              <a:ext uri="{28A0092B-C50C-407E-A947-70E740481C1C}">
                <a14:useLocalDpi xmlns:a14="http://schemas.microsoft.com/office/drawing/2010/main" val="0"/>
              </a:ext>
            </a:extLst>
          </a:blip>
          <a:srcRect t="50071"/>
          <a:stretch/>
        </p:blipFill>
        <p:spPr>
          <a:xfrm>
            <a:off x="3445098" y="4795234"/>
            <a:ext cx="3038775" cy="1705721"/>
          </a:xfrm>
          <a:prstGeom prst="rect">
            <a:avLst/>
          </a:prstGeom>
        </p:spPr>
      </p:pic>
    </p:spTree>
    <p:extLst>
      <p:ext uri="{BB962C8B-B14F-4D97-AF65-F5344CB8AC3E}">
        <p14:creationId xmlns:p14="http://schemas.microsoft.com/office/powerpoint/2010/main" val="350793545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CAA805-8FAA-BE17-C89B-72D40CD2F4AB}"/>
              </a:ext>
            </a:extLst>
          </p:cNvPr>
          <p:cNvSpPr>
            <a:spLocks noGrp="1"/>
          </p:cNvSpPr>
          <p:nvPr>
            <p:ph type="title"/>
          </p:nvPr>
        </p:nvSpPr>
        <p:spPr/>
        <p:txBody>
          <a:bodyPr/>
          <a:lstStyle/>
          <a:p>
            <a:r>
              <a:rPr lang="en-GB" dirty="0"/>
              <a:t>What will my child learn?</a:t>
            </a:r>
          </a:p>
        </p:txBody>
      </p:sp>
      <p:sp>
        <p:nvSpPr>
          <p:cNvPr id="4" name="Footer Placeholder 3">
            <a:extLst>
              <a:ext uri="{FF2B5EF4-FFF2-40B4-BE49-F238E27FC236}">
                <a16:creationId xmlns:a16="http://schemas.microsoft.com/office/drawing/2014/main" id="{A1D95328-CEE2-6F9B-5571-0A21F3F1224B}"/>
              </a:ext>
            </a:extLst>
          </p:cNvPr>
          <p:cNvSpPr>
            <a:spLocks noGrp="1"/>
          </p:cNvSpPr>
          <p:nvPr>
            <p:ph type="ftr" sz="quarter" idx="11"/>
          </p:nvPr>
        </p:nvSpPr>
        <p:spPr/>
        <p:txBody>
          <a:bodyPr/>
          <a:lstStyle/>
          <a:p>
            <a:pPr algn="l"/>
            <a:r>
              <a:rPr lang="en-US" dirty="0"/>
              <a:t>MALDEN PAROCHIAL COFE PRIMARY SCHOOL - INTRODUCTON TO NURSERY</a:t>
            </a:r>
            <a:endParaRPr lang="en-GB" dirty="0"/>
          </a:p>
        </p:txBody>
      </p:sp>
      <p:sp>
        <p:nvSpPr>
          <p:cNvPr id="5" name="Slide Number Placeholder 4">
            <a:extLst>
              <a:ext uri="{FF2B5EF4-FFF2-40B4-BE49-F238E27FC236}">
                <a16:creationId xmlns:a16="http://schemas.microsoft.com/office/drawing/2014/main" id="{C6602355-9F61-2837-0A9E-F22EEAF2BF31}"/>
              </a:ext>
            </a:extLst>
          </p:cNvPr>
          <p:cNvSpPr>
            <a:spLocks noGrp="1"/>
          </p:cNvSpPr>
          <p:nvPr>
            <p:ph type="sldNum" sz="quarter" idx="12"/>
          </p:nvPr>
        </p:nvSpPr>
        <p:spPr/>
        <p:txBody>
          <a:bodyPr/>
          <a:lstStyle/>
          <a:p>
            <a:fld id="{369261F0-2260-4D7F-B9EA-D2BB159D2461}" type="slidenum">
              <a:rPr lang="en-GB" smtClean="0"/>
              <a:pPr/>
              <a:t>5</a:t>
            </a:fld>
            <a:endParaRPr lang="en-GB" dirty="0"/>
          </a:p>
        </p:txBody>
      </p:sp>
      <p:sp>
        <p:nvSpPr>
          <p:cNvPr id="6" name="TextBox 5">
            <a:extLst>
              <a:ext uri="{FF2B5EF4-FFF2-40B4-BE49-F238E27FC236}">
                <a16:creationId xmlns:a16="http://schemas.microsoft.com/office/drawing/2014/main" id="{5E179676-E36F-813A-B8BB-F27FA04E9632}"/>
              </a:ext>
            </a:extLst>
          </p:cNvPr>
          <p:cNvSpPr txBox="1"/>
          <p:nvPr/>
        </p:nvSpPr>
        <p:spPr>
          <a:xfrm>
            <a:off x="443592" y="1013012"/>
            <a:ext cx="4610259" cy="5479863"/>
          </a:xfrm>
          <a:prstGeom prst="roundRect">
            <a:avLst>
              <a:gd name="adj" fmla="val 9974"/>
            </a:avLst>
          </a:prstGeom>
          <a:noFill/>
          <a:ln>
            <a:solidFill>
              <a:srgbClr val="548DD4"/>
            </a:solidFill>
          </a:ln>
        </p:spPr>
        <p:txBody>
          <a:bodyPr wrap="square" anchor="ctr">
            <a:noAutofit/>
          </a:bodyPr>
          <a:lstStyle/>
          <a:p>
            <a:pPr marL="171450" indent="-171450">
              <a:lnSpc>
                <a:spcPct val="107000"/>
              </a:lnSpc>
              <a:spcAft>
                <a:spcPts val="700"/>
              </a:spcAft>
              <a:buFont typeface="Arial" panose="020B0604020202020204" pitchFamily="34" charset="0"/>
              <a:buChar char="•"/>
            </a:pPr>
            <a:endParaRPr lang="en-GB" sz="1200" dirty="0">
              <a:effectLst/>
              <a:latin typeface="Century Gothic" panose="020B0502020202020204" pitchFamily="34" charset="0"/>
              <a:ea typeface="Calibri" panose="020F0502020204030204" pitchFamily="34" charset="0"/>
              <a:cs typeface="Times New Roman" panose="02020603050405020304" pitchFamily="18" charset="0"/>
            </a:endParaRPr>
          </a:p>
          <a:p>
            <a:pPr marL="171450" indent="-171450">
              <a:lnSpc>
                <a:spcPct val="107000"/>
              </a:lnSpc>
              <a:spcAft>
                <a:spcPts val="700"/>
              </a:spcAft>
              <a:buFont typeface="Arial" panose="020B0604020202020204" pitchFamily="34" charset="0"/>
              <a:buChar char="•"/>
            </a:pPr>
            <a:r>
              <a:rPr lang="en-GB" sz="1200" dirty="0">
                <a:effectLst/>
                <a:latin typeface="Century Gothic" panose="020B0502020202020204" pitchFamily="34" charset="0"/>
                <a:ea typeface="Calibri" panose="020F0502020204030204" pitchFamily="34" charset="0"/>
                <a:cs typeface="Times New Roman" panose="02020603050405020304" pitchFamily="18" charset="0"/>
              </a:rPr>
              <a:t>We follow the Early Years Foundation Stage (EYFS) Statutory Framework across both nursery &amp; reception. </a:t>
            </a:r>
          </a:p>
          <a:p>
            <a:pPr marL="171450" indent="-171450">
              <a:lnSpc>
                <a:spcPct val="107000"/>
              </a:lnSpc>
              <a:spcAft>
                <a:spcPts val="700"/>
              </a:spcAft>
              <a:buFont typeface="Arial" panose="020B0604020202020204" pitchFamily="34" charset="0"/>
              <a:buChar char="•"/>
            </a:pPr>
            <a:r>
              <a:rPr lang="en-US" sz="1200" dirty="0">
                <a:effectLst/>
                <a:latin typeface="Century Gothic" panose="020B0502020202020204" pitchFamily="34" charset="0"/>
                <a:ea typeface="Calibri" panose="020F0502020204030204" pitchFamily="34" charset="0"/>
                <a:cs typeface="Times New Roman" panose="02020603050405020304" pitchFamily="18" charset="0"/>
              </a:rPr>
              <a:t>Our curriculum is ambitious, driven by the children's interests and carefully sequenced to help children to build their learning over time.</a:t>
            </a:r>
          </a:p>
          <a:p>
            <a:pPr marL="171450" indent="-171450">
              <a:lnSpc>
                <a:spcPct val="107000"/>
              </a:lnSpc>
              <a:spcAft>
                <a:spcPts val="700"/>
              </a:spcAft>
              <a:buFont typeface="Arial" panose="020B0604020202020204" pitchFamily="34" charset="0"/>
              <a:buChar char="•"/>
            </a:pPr>
            <a:r>
              <a:rPr lang="en-GB" sz="1200" dirty="0">
                <a:effectLst/>
                <a:latin typeface="Century Gothic" panose="020B0502020202020204" pitchFamily="34" charset="0"/>
                <a:ea typeface="Calibri" panose="020F0502020204030204" pitchFamily="34" charset="0"/>
                <a:cs typeface="Times New Roman" panose="02020603050405020304" pitchFamily="18" charset="0"/>
              </a:rPr>
              <a:t>We provide a well-planned learning </a:t>
            </a:r>
            <a:r>
              <a:rPr lang="en-GB" sz="1200" dirty="0">
                <a:latin typeface="Century Gothic" panose="020B0502020202020204" pitchFamily="34" charset="0"/>
                <a:ea typeface="Calibri" panose="020F0502020204030204" pitchFamily="34" charset="0"/>
                <a:cs typeface="Times New Roman" panose="02020603050405020304" pitchFamily="18" charset="0"/>
              </a:rPr>
              <a:t>environment informed by how young children learn, what they like and what they need.</a:t>
            </a:r>
            <a:endParaRPr lang="en-GB" sz="1200" dirty="0">
              <a:effectLst/>
              <a:latin typeface="Century Gothic" panose="020B0502020202020204" pitchFamily="34" charset="0"/>
              <a:ea typeface="Calibri" panose="020F0502020204030204" pitchFamily="34" charset="0"/>
              <a:cs typeface="Times New Roman" panose="02020603050405020304" pitchFamily="18" charset="0"/>
            </a:endParaRPr>
          </a:p>
          <a:p>
            <a:pPr marL="171450" indent="-171450">
              <a:lnSpc>
                <a:spcPct val="107000"/>
              </a:lnSpc>
              <a:spcAft>
                <a:spcPts val="700"/>
              </a:spcAft>
              <a:buFont typeface="Arial" panose="020B0604020202020204" pitchFamily="34" charset="0"/>
              <a:buChar char="•"/>
            </a:pPr>
            <a:r>
              <a:rPr lang="en-GB" sz="1200" dirty="0">
                <a:latin typeface="Century Gothic" panose="020B0502020202020204" pitchFamily="34" charset="0"/>
                <a:ea typeface="Calibri" panose="020F0502020204030204" pitchFamily="34" charset="0"/>
                <a:cs typeface="Times New Roman" panose="02020603050405020304" pitchFamily="18" charset="0"/>
              </a:rPr>
              <a:t>Your child will be learning skills, acquiring new knowledge and demonstrating their understanding through 7 areas of learning and development: </a:t>
            </a:r>
          </a:p>
          <a:p>
            <a:pPr marL="444500" lvl="1" indent="-171450">
              <a:lnSpc>
                <a:spcPct val="107000"/>
              </a:lnSpc>
              <a:spcAft>
                <a:spcPts val="700"/>
              </a:spcAft>
              <a:buFont typeface="Wingdings" panose="05000000000000000000" pitchFamily="2" charset="2"/>
              <a:buChar char="Ø"/>
            </a:pPr>
            <a:r>
              <a:rPr lang="en-GB" sz="1200" dirty="0">
                <a:latin typeface="Century Gothic" panose="020B0502020202020204" pitchFamily="34" charset="0"/>
                <a:ea typeface="Calibri" panose="020F0502020204030204" pitchFamily="34" charset="0"/>
                <a:cs typeface="Times New Roman" panose="02020603050405020304" pitchFamily="18" charset="0"/>
              </a:rPr>
              <a:t>Personal, social and emotional development</a:t>
            </a:r>
          </a:p>
          <a:p>
            <a:pPr marL="444500" lvl="1" indent="-171450">
              <a:lnSpc>
                <a:spcPct val="107000"/>
              </a:lnSpc>
              <a:spcAft>
                <a:spcPts val="700"/>
              </a:spcAft>
              <a:buFont typeface="Wingdings" panose="05000000000000000000" pitchFamily="2" charset="2"/>
              <a:buChar char="Ø"/>
            </a:pPr>
            <a:r>
              <a:rPr lang="en-GB" sz="1200" dirty="0">
                <a:latin typeface="Century Gothic" panose="020B0502020202020204" pitchFamily="34" charset="0"/>
                <a:ea typeface="Calibri" panose="020F0502020204030204" pitchFamily="34" charset="0"/>
                <a:cs typeface="Times New Roman" panose="02020603050405020304" pitchFamily="18" charset="0"/>
              </a:rPr>
              <a:t>Physical development</a:t>
            </a:r>
          </a:p>
          <a:p>
            <a:pPr marL="444500" lvl="1" indent="-171450">
              <a:lnSpc>
                <a:spcPct val="107000"/>
              </a:lnSpc>
              <a:spcAft>
                <a:spcPts val="700"/>
              </a:spcAft>
              <a:buFont typeface="Wingdings" panose="05000000000000000000" pitchFamily="2" charset="2"/>
              <a:buChar char="Ø"/>
            </a:pPr>
            <a:r>
              <a:rPr lang="en-GB" sz="1200" dirty="0">
                <a:latin typeface="Century Gothic" panose="020B0502020202020204" pitchFamily="34" charset="0"/>
                <a:ea typeface="Calibri" panose="020F0502020204030204" pitchFamily="34" charset="0"/>
                <a:cs typeface="Times New Roman" panose="02020603050405020304" pitchFamily="18" charset="0"/>
              </a:rPr>
              <a:t>Communication &amp; language</a:t>
            </a:r>
          </a:p>
          <a:p>
            <a:pPr marL="444500" lvl="1" indent="-171450">
              <a:lnSpc>
                <a:spcPct val="107000"/>
              </a:lnSpc>
              <a:spcAft>
                <a:spcPts val="700"/>
              </a:spcAft>
              <a:buFont typeface="Wingdings" panose="05000000000000000000" pitchFamily="2" charset="2"/>
              <a:buChar char="Ø"/>
            </a:pPr>
            <a:r>
              <a:rPr lang="en-GB" sz="1200" dirty="0">
                <a:latin typeface="Century Gothic" panose="020B0502020202020204" pitchFamily="34" charset="0"/>
                <a:ea typeface="Calibri" panose="020F0502020204030204" pitchFamily="34" charset="0"/>
                <a:cs typeface="Times New Roman" panose="02020603050405020304" pitchFamily="18" charset="0"/>
              </a:rPr>
              <a:t>Literacy</a:t>
            </a:r>
          </a:p>
          <a:p>
            <a:pPr marL="444500" lvl="1" indent="-171450">
              <a:lnSpc>
                <a:spcPct val="107000"/>
              </a:lnSpc>
              <a:spcAft>
                <a:spcPts val="700"/>
              </a:spcAft>
              <a:buFont typeface="Wingdings" panose="05000000000000000000" pitchFamily="2" charset="2"/>
              <a:buChar char="Ø"/>
            </a:pPr>
            <a:r>
              <a:rPr lang="en-GB" sz="1200" dirty="0">
                <a:latin typeface="Century Gothic" panose="020B0502020202020204" pitchFamily="34" charset="0"/>
                <a:ea typeface="Calibri" panose="020F0502020204030204" pitchFamily="34" charset="0"/>
                <a:cs typeface="Times New Roman" panose="02020603050405020304" pitchFamily="18" charset="0"/>
              </a:rPr>
              <a:t>Mathematics</a:t>
            </a:r>
          </a:p>
          <a:p>
            <a:pPr marL="444500" lvl="1" indent="-171450">
              <a:lnSpc>
                <a:spcPct val="107000"/>
              </a:lnSpc>
              <a:spcAft>
                <a:spcPts val="700"/>
              </a:spcAft>
              <a:buFont typeface="Wingdings" panose="05000000000000000000" pitchFamily="2" charset="2"/>
              <a:buChar char="Ø"/>
            </a:pPr>
            <a:r>
              <a:rPr lang="en-GB" sz="1200" dirty="0">
                <a:latin typeface="Century Gothic" panose="020B0502020202020204" pitchFamily="34" charset="0"/>
                <a:ea typeface="Calibri" panose="020F0502020204030204" pitchFamily="34" charset="0"/>
                <a:cs typeface="Times New Roman" panose="02020603050405020304" pitchFamily="18" charset="0"/>
              </a:rPr>
              <a:t>Understanding the world</a:t>
            </a:r>
          </a:p>
          <a:p>
            <a:pPr marL="444500" lvl="1" indent="-171450">
              <a:lnSpc>
                <a:spcPct val="107000"/>
              </a:lnSpc>
              <a:spcAft>
                <a:spcPts val="700"/>
              </a:spcAft>
              <a:buFont typeface="Wingdings" panose="05000000000000000000" pitchFamily="2" charset="2"/>
              <a:buChar char="Ø"/>
            </a:pPr>
            <a:r>
              <a:rPr lang="en-GB" sz="1200" dirty="0">
                <a:latin typeface="Century Gothic" panose="020B0502020202020204" pitchFamily="34" charset="0"/>
                <a:ea typeface="Calibri" panose="020F0502020204030204" pitchFamily="34" charset="0"/>
                <a:cs typeface="Times New Roman" panose="02020603050405020304" pitchFamily="18" charset="0"/>
              </a:rPr>
              <a:t>Expressive arts &amp; design</a:t>
            </a:r>
          </a:p>
          <a:p>
            <a:pPr marL="184150" indent="-184150">
              <a:lnSpc>
                <a:spcPct val="107000"/>
              </a:lnSpc>
              <a:spcAft>
                <a:spcPts val="700"/>
              </a:spcAft>
              <a:buFont typeface="Arial" panose="020B0604020202020204" pitchFamily="34" charset="0"/>
              <a:buChar char="•"/>
            </a:pPr>
            <a:r>
              <a:rPr lang="en-GB" sz="1200" dirty="0">
                <a:latin typeface="Century Gothic" panose="020B0502020202020204" pitchFamily="34" charset="0"/>
                <a:ea typeface="Calibri" panose="020F0502020204030204" pitchFamily="34" charset="0"/>
                <a:cs typeface="Times New Roman" panose="02020603050405020304" pitchFamily="18" charset="0"/>
              </a:rPr>
              <a:t>Children in our Nursery get an excellent introduction to life at school, helping to prepare them for the transition to Reception. </a:t>
            </a:r>
          </a:p>
          <a:p>
            <a:pPr marL="184150" indent="-184150">
              <a:lnSpc>
                <a:spcPct val="107000"/>
              </a:lnSpc>
              <a:spcAft>
                <a:spcPts val="700"/>
              </a:spcAft>
              <a:buFont typeface="Arial" panose="020B0604020202020204" pitchFamily="34" charset="0"/>
              <a:buChar char="•"/>
            </a:pPr>
            <a:endParaRPr lang="en-GB" sz="1200" dirty="0">
              <a:latin typeface="Century Gothic" panose="020B0502020202020204" pitchFamily="34" charset="0"/>
              <a:ea typeface="Calibri" panose="020F0502020204030204" pitchFamily="34" charset="0"/>
              <a:cs typeface="Times New Roman" panose="02020603050405020304" pitchFamily="18" charset="0"/>
            </a:endParaRPr>
          </a:p>
        </p:txBody>
      </p:sp>
      <p:sp>
        <p:nvSpPr>
          <p:cNvPr id="7" name="TextBox 6">
            <a:extLst>
              <a:ext uri="{FF2B5EF4-FFF2-40B4-BE49-F238E27FC236}">
                <a16:creationId xmlns:a16="http://schemas.microsoft.com/office/drawing/2014/main" id="{D45ABA7D-0CAF-DAB3-80E8-D47644A0A889}"/>
              </a:ext>
            </a:extLst>
          </p:cNvPr>
          <p:cNvSpPr txBox="1"/>
          <p:nvPr/>
        </p:nvSpPr>
        <p:spPr>
          <a:xfrm>
            <a:off x="5396752" y="1013011"/>
            <a:ext cx="3453949" cy="5479863"/>
          </a:xfrm>
          <a:prstGeom prst="rect">
            <a:avLst/>
          </a:prstGeom>
          <a:noFill/>
          <a:ln>
            <a:solidFill>
              <a:srgbClr val="548DD4"/>
            </a:solidFill>
          </a:ln>
        </p:spPr>
        <p:txBody>
          <a:bodyPr wrap="square" rtlCol="0" anchor="ctr">
            <a:noAutofit/>
          </a:bodyPr>
          <a:lstStyle/>
          <a:p>
            <a:pPr algn="ctr"/>
            <a:endParaRPr lang="en-GB" dirty="0"/>
          </a:p>
        </p:txBody>
      </p:sp>
      <p:pic>
        <p:nvPicPr>
          <p:cNvPr id="9" name="Picture 8">
            <a:extLst>
              <a:ext uri="{FF2B5EF4-FFF2-40B4-BE49-F238E27FC236}">
                <a16:creationId xmlns:a16="http://schemas.microsoft.com/office/drawing/2014/main" id="{DDB8860E-40F1-4BE5-9C63-D6558FBC507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521477" y="3890678"/>
            <a:ext cx="3236258" cy="2427194"/>
          </a:xfrm>
          <a:prstGeom prst="rect">
            <a:avLst/>
          </a:prstGeom>
        </p:spPr>
      </p:pic>
      <p:pic>
        <p:nvPicPr>
          <p:cNvPr id="11" name="Picture 10">
            <a:extLst>
              <a:ext uri="{FF2B5EF4-FFF2-40B4-BE49-F238E27FC236}">
                <a16:creationId xmlns:a16="http://schemas.microsoft.com/office/drawing/2014/main" id="{9AF20D9F-12C8-4B48-9D40-4DED80B9035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500009" y="1160486"/>
            <a:ext cx="3236259" cy="2427194"/>
          </a:xfrm>
          <a:prstGeom prst="rect">
            <a:avLst/>
          </a:prstGeom>
        </p:spPr>
      </p:pic>
    </p:spTree>
    <p:extLst>
      <p:ext uri="{BB962C8B-B14F-4D97-AF65-F5344CB8AC3E}">
        <p14:creationId xmlns:p14="http://schemas.microsoft.com/office/powerpoint/2010/main" val="8441772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1F6E71-A814-D766-107A-968FF82EA75C}"/>
              </a:ext>
            </a:extLst>
          </p:cNvPr>
          <p:cNvSpPr>
            <a:spLocks noGrp="1"/>
          </p:cNvSpPr>
          <p:nvPr>
            <p:ph type="title"/>
          </p:nvPr>
        </p:nvSpPr>
        <p:spPr/>
        <p:txBody>
          <a:bodyPr/>
          <a:lstStyle/>
          <a:p>
            <a:r>
              <a:rPr lang="en-GB" dirty="0"/>
              <a:t>Early reading and maths</a:t>
            </a:r>
          </a:p>
        </p:txBody>
      </p:sp>
      <p:sp>
        <p:nvSpPr>
          <p:cNvPr id="4" name="Footer Placeholder 3">
            <a:extLst>
              <a:ext uri="{FF2B5EF4-FFF2-40B4-BE49-F238E27FC236}">
                <a16:creationId xmlns:a16="http://schemas.microsoft.com/office/drawing/2014/main" id="{F1618106-EA50-9C45-4D8A-E0BE9B7C5C3B}"/>
              </a:ext>
            </a:extLst>
          </p:cNvPr>
          <p:cNvSpPr>
            <a:spLocks noGrp="1"/>
          </p:cNvSpPr>
          <p:nvPr>
            <p:ph type="ftr" sz="quarter" idx="11"/>
          </p:nvPr>
        </p:nvSpPr>
        <p:spPr/>
        <p:txBody>
          <a:bodyPr/>
          <a:lstStyle/>
          <a:p>
            <a:pPr algn="l"/>
            <a:r>
              <a:rPr lang="en-US" dirty="0"/>
              <a:t>MALDEN PAROCHIAL COFE PRIMARY SCHOOL - INTRODUCTON TO NURSERY</a:t>
            </a:r>
            <a:endParaRPr lang="en-GB" dirty="0"/>
          </a:p>
        </p:txBody>
      </p:sp>
      <p:sp>
        <p:nvSpPr>
          <p:cNvPr id="5" name="Slide Number Placeholder 4">
            <a:extLst>
              <a:ext uri="{FF2B5EF4-FFF2-40B4-BE49-F238E27FC236}">
                <a16:creationId xmlns:a16="http://schemas.microsoft.com/office/drawing/2014/main" id="{48121FDB-6159-057B-3146-8313933C7441}"/>
              </a:ext>
            </a:extLst>
          </p:cNvPr>
          <p:cNvSpPr>
            <a:spLocks noGrp="1"/>
          </p:cNvSpPr>
          <p:nvPr>
            <p:ph type="sldNum" sz="quarter" idx="12"/>
          </p:nvPr>
        </p:nvSpPr>
        <p:spPr/>
        <p:txBody>
          <a:bodyPr/>
          <a:lstStyle/>
          <a:p>
            <a:fld id="{369261F0-2260-4D7F-B9EA-D2BB159D2461}" type="slidenum">
              <a:rPr lang="en-GB" smtClean="0"/>
              <a:pPr/>
              <a:t>6</a:t>
            </a:fld>
            <a:endParaRPr lang="en-GB" dirty="0"/>
          </a:p>
        </p:txBody>
      </p:sp>
      <p:sp>
        <p:nvSpPr>
          <p:cNvPr id="6" name="TextBox 5">
            <a:extLst>
              <a:ext uri="{FF2B5EF4-FFF2-40B4-BE49-F238E27FC236}">
                <a16:creationId xmlns:a16="http://schemas.microsoft.com/office/drawing/2014/main" id="{D7FB6395-6909-D7AE-63CF-48AABBBD4161}"/>
              </a:ext>
            </a:extLst>
          </p:cNvPr>
          <p:cNvSpPr txBox="1"/>
          <p:nvPr/>
        </p:nvSpPr>
        <p:spPr>
          <a:xfrm>
            <a:off x="478971" y="942432"/>
            <a:ext cx="2824371" cy="5272924"/>
          </a:xfrm>
          <a:prstGeom prst="rect">
            <a:avLst/>
          </a:prstGeom>
          <a:noFill/>
          <a:ln>
            <a:solidFill>
              <a:srgbClr val="548DD4"/>
            </a:solidFill>
          </a:ln>
        </p:spPr>
        <p:txBody>
          <a:bodyPr wrap="square" rtlCol="0" anchor="ctr">
            <a:noAutofit/>
          </a:bodyPr>
          <a:lstStyle/>
          <a:p>
            <a:pPr algn="ctr"/>
            <a:endParaRPr lang="en-GB" sz="1500" dirty="0"/>
          </a:p>
        </p:txBody>
      </p:sp>
      <p:sp>
        <p:nvSpPr>
          <p:cNvPr id="7" name="TextBox 6">
            <a:extLst>
              <a:ext uri="{FF2B5EF4-FFF2-40B4-BE49-F238E27FC236}">
                <a16:creationId xmlns:a16="http://schemas.microsoft.com/office/drawing/2014/main" id="{DC3F28CB-3E49-50DB-D155-F5974F85AEA6}"/>
              </a:ext>
            </a:extLst>
          </p:cNvPr>
          <p:cNvSpPr txBox="1"/>
          <p:nvPr/>
        </p:nvSpPr>
        <p:spPr>
          <a:xfrm>
            <a:off x="3407330" y="942432"/>
            <a:ext cx="5443372" cy="5691450"/>
          </a:xfrm>
          <a:prstGeom prst="roundRect">
            <a:avLst/>
          </a:prstGeom>
          <a:noFill/>
          <a:ln>
            <a:solidFill>
              <a:srgbClr val="548DD4"/>
            </a:solidFill>
          </a:ln>
        </p:spPr>
        <p:txBody>
          <a:bodyPr wrap="square">
            <a:noAutofit/>
          </a:bodyPr>
          <a:lstStyle/>
          <a:p>
            <a:pPr marL="171450" indent="-171450">
              <a:lnSpc>
                <a:spcPct val="107000"/>
              </a:lnSpc>
              <a:spcAft>
                <a:spcPts val="700"/>
              </a:spcAft>
              <a:buFont typeface="Arial" panose="020B0604020202020204" pitchFamily="34" charset="0"/>
              <a:buChar char="•"/>
            </a:pPr>
            <a:r>
              <a:rPr lang="en-GB" sz="1200" dirty="0">
                <a:latin typeface="Century Gothic" panose="020B0502020202020204" pitchFamily="34" charset="0"/>
                <a:ea typeface="Calibri" panose="020F0502020204030204" pitchFamily="34" charset="0"/>
                <a:cs typeface="Times New Roman" panose="02020603050405020304" pitchFamily="18" charset="0"/>
              </a:rPr>
              <a:t>At Malden Parochial, children will get an early introduction to reading and maths.</a:t>
            </a:r>
          </a:p>
          <a:p>
            <a:pPr marL="171450" indent="-171450">
              <a:lnSpc>
                <a:spcPct val="107000"/>
              </a:lnSpc>
              <a:spcAft>
                <a:spcPts val="700"/>
              </a:spcAft>
              <a:buFont typeface="Arial" panose="020B0604020202020204" pitchFamily="34" charset="0"/>
              <a:buChar char="•"/>
            </a:pPr>
            <a:r>
              <a:rPr lang="en-GB" sz="1200" dirty="0">
                <a:latin typeface="Century Gothic" panose="020B0502020202020204" pitchFamily="34" charset="0"/>
                <a:ea typeface="Calibri" panose="020F0502020204030204" pitchFamily="34" charset="0"/>
                <a:cs typeface="Times New Roman" panose="02020603050405020304" pitchFamily="18" charset="0"/>
              </a:rPr>
              <a:t>We help the children to develop a love of reading and storytelling through: </a:t>
            </a:r>
          </a:p>
          <a:p>
            <a:pPr marL="628650" lvl="1" indent="-171450">
              <a:lnSpc>
                <a:spcPct val="107000"/>
              </a:lnSpc>
              <a:spcAft>
                <a:spcPts val="700"/>
              </a:spcAft>
              <a:buFont typeface="Wingdings" panose="05000000000000000000" pitchFamily="2" charset="2"/>
              <a:buChar char="Ø"/>
            </a:pPr>
            <a:r>
              <a:rPr lang="en-GB" sz="1200" dirty="0">
                <a:latin typeface="Century Gothic" panose="020B0502020202020204" pitchFamily="34" charset="0"/>
                <a:ea typeface="Calibri" panose="020F0502020204030204" pitchFamily="34" charset="0"/>
                <a:cs typeface="Times New Roman" panose="02020603050405020304" pitchFamily="18" charset="0"/>
              </a:rPr>
              <a:t>Daily phonics lesson and phonic challenges.</a:t>
            </a:r>
          </a:p>
          <a:p>
            <a:pPr marL="628650" lvl="1" indent="-171450">
              <a:lnSpc>
                <a:spcPct val="107000"/>
              </a:lnSpc>
              <a:spcAft>
                <a:spcPts val="700"/>
              </a:spcAft>
              <a:buFont typeface="Wingdings" panose="05000000000000000000" pitchFamily="2" charset="2"/>
              <a:buChar char="Ø"/>
            </a:pPr>
            <a:r>
              <a:rPr lang="en-GB" sz="1200" dirty="0">
                <a:latin typeface="Century Gothic" panose="020B0502020202020204" pitchFamily="34" charset="0"/>
                <a:ea typeface="Calibri" panose="020F0502020204030204" pitchFamily="34" charset="0"/>
                <a:cs typeface="Times New Roman" panose="02020603050405020304" pitchFamily="18" charset="0"/>
              </a:rPr>
              <a:t>Daily story time sessions in which we encourage the children to answer questions about the text.</a:t>
            </a:r>
          </a:p>
          <a:p>
            <a:pPr marL="628650" lvl="1" indent="-171450">
              <a:lnSpc>
                <a:spcPct val="107000"/>
              </a:lnSpc>
              <a:spcAft>
                <a:spcPts val="700"/>
              </a:spcAft>
              <a:buFont typeface="Wingdings" panose="05000000000000000000" pitchFamily="2" charset="2"/>
              <a:buChar char="Ø"/>
            </a:pPr>
            <a:r>
              <a:rPr lang="en-GB" sz="1200" dirty="0">
                <a:latin typeface="Century Gothic" panose="020B0502020202020204" pitchFamily="34" charset="0"/>
                <a:ea typeface="Calibri" panose="020F0502020204030204" pitchFamily="34" charset="0"/>
                <a:cs typeface="Times New Roman" panose="02020603050405020304" pitchFamily="18" charset="0"/>
              </a:rPr>
              <a:t>Acting out the stories we have read and making up our own stories and sharing them with the class.</a:t>
            </a:r>
          </a:p>
          <a:p>
            <a:pPr marL="628650" lvl="1" indent="-171450">
              <a:lnSpc>
                <a:spcPct val="107000"/>
              </a:lnSpc>
              <a:spcAft>
                <a:spcPts val="700"/>
              </a:spcAft>
              <a:buFont typeface="Wingdings" panose="05000000000000000000" pitchFamily="2" charset="2"/>
              <a:buChar char="Ø"/>
            </a:pPr>
            <a:r>
              <a:rPr lang="en-GB" sz="1200" dirty="0">
                <a:latin typeface="Century Gothic" panose="020B0502020202020204" pitchFamily="34" charset="0"/>
                <a:ea typeface="Calibri" panose="020F0502020204030204" pitchFamily="34" charset="0"/>
                <a:cs typeface="Times New Roman" panose="02020603050405020304" pitchFamily="18" charset="0"/>
              </a:rPr>
              <a:t>Singing nursery rhymes, reading rhyming books and playing rhyming games.</a:t>
            </a:r>
          </a:p>
          <a:p>
            <a:pPr marL="628650" lvl="1" indent="-171450">
              <a:lnSpc>
                <a:spcPct val="107000"/>
              </a:lnSpc>
              <a:spcAft>
                <a:spcPts val="700"/>
              </a:spcAft>
              <a:buFont typeface="Wingdings" panose="05000000000000000000" pitchFamily="2" charset="2"/>
              <a:buChar char="Ø"/>
            </a:pPr>
            <a:r>
              <a:rPr lang="en-GB" sz="1200" dirty="0">
                <a:latin typeface="Century Gothic" panose="020B0502020202020204" pitchFamily="34" charset="0"/>
                <a:ea typeface="Calibri" panose="020F0502020204030204" pitchFamily="34" charset="0"/>
                <a:cs typeface="Times New Roman" panose="02020603050405020304" pitchFamily="18" charset="0"/>
              </a:rPr>
              <a:t>Playing games such as I spy, hangman, Pictionary, word search, scrabble, ladybirds, cheeky monkeys, and dragon race.</a:t>
            </a:r>
          </a:p>
          <a:p>
            <a:pPr marL="628650" lvl="1" indent="-171450">
              <a:lnSpc>
                <a:spcPct val="107000"/>
              </a:lnSpc>
              <a:spcAft>
                <a:spcPts val="700"/>
              </a:spcAft>
              <a:buFont typeface="Wingdings" panose="05000000000000000000" pitchFamily="2" charset="2"/>
              <a:buChar char="Ø"/>
            </a:pPr>
            <a:r>
              <a:rPr lang="en-GB" sz="1200" dirty="0">
                <a:latin typeface="Century Gothic" panose="020B0502020202020204" pitchFamily="34" charset="0"/>
                <a:ea typeface="Calibri" panose="020F0502020204030204" pitchFamily="34" charset="0"/>
                <a:cs typeface="Times New Roman" panose="02020603050405020304" pitchFamily="18" charset="0"/>
              </a:rPr>
              <a:t>Vibrant book corner, full of good quality books and manipulatives to aid mathematical understanding.</a:t>
            </a:r>
          </a:p>
          <a:p>
            <a:pPr marL="628650" lvl="1" indent="-171450">
              <a:lnSpc>
                <a:spcPct val="107000"/>
              </a:lnSpc>
              <a:spcAft>
                <a:spcPts val="700"/>
              </a:spcAft>
              <a:buFont typeface="Wingdings" panose="05000000000000000000" pitchFamily="2" charset="2"/>
              <a:buChar char="Ø"/>
            </a:pPr>
            <a:r>
              <a:rPr lang="en-GB" sz="1200" dirty="0">
                <a:latin typeface="Century Gothic" panose="020B0502020202020204" pitchFamily="34" charset="0"/>
                <a:ea typeface="Calibri" panose="020F0502020204030204" pitchFamily="34" charset="0"/>
                <a:cs typeface="Times New Roman" panose="02020603050405020304" pitchFamily="18" charset="0"/>
              </a:rPr>
              <a:t>Story books to share with parents at home.</a:t>
            </a:r>
          </a:p>
          <a:p>
            <a:pPr marL="171450" indent="-171450">
              <a:lnSpc>
                <a:spcPct val="107000"/>
              </a:lnSpc>
              <a:spcAft>
                <a:spcPts val="700"/>
              </a:spcAft>
              <a:buFont typeface="Arial" panose="020B0604020202020204" pitchFamily="34" charset="0"/>
              <a:buChar char="•"/>
            </a:pPr>
            <a:r>
              <a:rPr lang="en-GB" sz="1200" dirty="0">
                <a:latin typeface="Century Gothic" panose="020B0502020202020204" pitchFamily="34" charset="0"/>
                <a:ea typeface="Calibri" panose="020F0502020204030204" pitchFamily="34" charset="0"/>
                <a:cs typeface="Times New Roman" panose="02020603050405020304" pitchFamily="18" charset="0"/>
              </a:rPr>
              <a:t>We follow the Little Wandle Phonics programme, helping children to develop an early grasp of letters and sounds.</a:t>
            </a:r>
          </a:p>
          <a:p>
            <a:pPr marL="171450" indent="-171450">
              <a:lnSpc>
                <a:spcPct val="107000"/>
              </a:lnSpc>
              <a:spcAft>
                <a:spcPts val="700"/>
              </a:spcAft>
              <a:buFont typeface="Arial" panose="020B0604020202020204" pitchFamily="34" charset="0"/>
              <a:buChar char="•"/>
            </a:pPr>
            <a:r>
              <a:rPr lang="en-GB" sz="1200" dirty="0">
                <a:latin typeface="Century Gothic" panose="020B0502020202020204" pitchFamily="34" charset="0"/>
                <a:ea typeface="Calibri" panose="020F0502020204030204" pitchFamily="34" charset="0"/>
                <a:cs typeface="Times New Roman" panose="02020603050405020304" pitchFamily="18" charset="0"/>
              </a:rPr>
              <a:t>We work with children on number and letter recognition and support them to write by developing their pencil control and fine motor skills through cutting and drawing activities.</a:t>
            </a:r>
          </a:p>
        </p:txBody>
      </p:sp>
      <p:pic>
        <p:nvPicPr>
          <p:cNvPr id="10" name="Picture 9">
            <a:extLst>
              <a:ext uri="{FF2B5EF4-FFF2-40B4-BE49-F238E27FC236}">
                <a16:creationId xmlns:a16="http://schemas.microsoft.com/office/drawing/2014/main" id="{C912AA81-8F29-4B5B-B459-5BD25603634B}"/>
              </a:ext>
            </a:extLst>
          </p:cNvPr>
          <p:cNvPicPr>
            <a:picLocks noChangeAspect="1"/>
          </p:cNvPicPr>
          <p:nvPr/>
        </p:nvPicPr>
        <p:blipFill rotWithShape="1">
          <a:blip r:embed="rId2">
            <a:extLst>
              <a:ext uri="{28A0092B-C50C-407E-A947-70E740481C1C}">
                <a14:useLocalDpi xmlns:a14="http://schemas.microsoft.com/office/drawing/2010/main" val="0"/>
              </a:ext>
            </a:extLst>
          </a:blip>
          <a:srcRect t="14695" r="19117" b="14187"/>
          <a:stretch/>
        </p:blipFill>
        <p:spPr>
          <a:xfrm>
            <a:off x="567808" y="4401564"/>
            <a:ext cx="2650520" cy="1747920"/>
          </a:xfrm>
          <a:prstGeom prst="rect">
            <a:avLst/>
          </a:prstGeom>
        </p:spPr>
      </p:pic>
      <p:pic>
        <p:nvPicPr>
          <p:cNvPr id="15" name="Picture 14">
            <a:extLst>
              <a:ext uri="{FF2B5EF4-FFF2-40B4-BE49-F238E27FC236}">
                <a16:creationId xmlns:a16="http://schemas.microsoft.com/office/drawing/2014/main" id="{7A347D24-5C06-42E2-8619-BF748D3948B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88831" y="1040932"/>
            <a:ext cx="2608475" cy="2226747"/>
          </a:xfrm>
          <a:prstGeom prst="rect">
            <a:avLst/>
          </a:prstGeom>
        </p:spPr>
      </p:pic>
      <p:pic>
        <p:nvPicPr>
          <p:cNvPr id="16" name="Picture 4" descr="4686">
            <a:extLst>
              <a:ext uri="{FF2B5EF4-FFF2-40B4-BE49-F238E27FC236}">
                <a16:creationId xmlns:a16="http://schemas.microsoft.com/office/drawing/2014/main" id="{491E90F4-4C8F-4480-984D-AC5127B3A5B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b="4053"/>
          <a:stretch>
            <a:fillRect/>
          </a:stretch>
        </p:blipFill>
        <p:spPr bwMode="auto">
          <a:xfrm>
            <a:off x="1255321" y="3285609"/>
            <a:ext cx="1389267" cy="11087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3611394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FCC0EF-6515-CA94-F6EF-EAD81333C673}"/>
              </a:ext>
            </a:extLst>
          </p:cNvPr>
          <p:cNvSpPr>
            <a:spLocks noGrp="1"/>
          </p:cNvSpPr>
          <p:nvPr>
            <p:ph type="title"/>
          </p:nvPr>
        </p:nvSpPr>
        <p:spPr/>
        <p:txBody>
          <a:bodyPr/>
          <a:lstStyle/>
          <a:p>
            <a:r>
              <a:rPr lang="en-GB" dirty="0"/>
              <a:t>How will I know what my child has been doing at Nursery?</a:t>
            </a:r>
          </a:p>
        </p:txBody>
      </p:sp>
      <p:sp>
        <p:nvSpPr>
          <p:cNvPr id="4" name="Footer Placeholder 3">
            <a:extLst>
              <a:ext uri="{FF2B5EF4-FFF2-40B4-BE49-F238E27FC236}">
                <a16:creationId xmlns:a16="http://schemas.microsoft.com/office/drawing/2014/main" id="{9F900B07-0760-1BC2-2631-C3FCDE8C175B}"/>
              </a:ext>
            </a:extLst>
          </p:cNvPr>
          <p:cNvSpPr>
            <a:spLocks noGrp="1"/>
          </p:cNvSpPr>
          <p:nvPr>
            <p:ph type="ftr" sz="quarter" idx="11"/>
          </p:nvPr>
        </p:nvSpPr>
        <p:spPr/>
        <p:txBody>
          <a:bodyPr/>
          <a:lstStyle/>
          <a:p>
            <a:pPr algn="l"/>
            <a:r>
              <a:rPr lang="en-US" dirty="0"/>
              <a:t>MALDEN PAROCHIAL COFE PRIMARY SCHOOL - INTRODUCTON TO NURSERY</a:t>
            </a:r>
            <a:endParaRPr lang="en-GB" dirty="0"/>
          </a:p>
        </p:txBody>
      </p:sp>
      <p:sp>
        <p:nvSpPr>
          <p:cNvPr id="5" name="Slide Number Placeholder 4">
            <a:extLst>
              <a:ext uri="{FF2B5EF4-FFF2-40B4-BE49-F238E27FC236}">
                <a16:creationId xmlns:a16="http://schemas.microsoft.com/office/drawing/2014/main" id="{3CB0A278-7A7E-EAA0-7F41-EC6CD9377ED4}"/>
              </a:ext>
            </a:extLst>
          </p:cNvPr>
          <p:cNvSpPr>
            <a:spLocks noGrp="1"/>
          </p:cNvSpPr>
          <p:nvPr>
            <p:ph type="sldNum" sz="quarter" idx="12"/>
          </p:nvPr>
        </p:nvSpPr>
        <p:spPr/>
        <p:txBody>
          <a:bodyPr/>
          <a:lstStyle/>
          <a:p>
            <a:fld id="{369261F0-2260-4D7F-B9EA-D2BB159D2461}" type="slidenum">
              <a:rPr lang="en-GB" smtClean="0"/>
              <a:pPr/>
              <a:t>7</a:t>
            </a:fld>
            <a:endParaRPr lang="en-GB" dirty="0"/>
          </a:p>
        </p:txBody>
      </p:sp>
      <p:sp>
        <p:nvSpPr>
          <p:cNvPr id="6" name="TextBox 5">
            <a:extLst>
              <a:ext uri="{FF2B5EF4-FFF2-40B4-BE49-F238E27FC236}">
                <a16:creationId xmlns:a16="http://schemas.microsoft.com/office/drawing/2014/main" id="{1682D9F1-A4AC-449D-C1C6-2CB57776C13C}"/>
              </a:ext>
            </a:extLst>
          </p:cNvPr>
          <p:cNvSpPr txBox="1"/>
          <p:nvPr/>
        </p:nvSpPr>
        <p:spPr>
          <a:xfrm>
            <a:off x="293298" y="999186"/>
            <a:ext cx="8341905" cy="303984"/>
          </a:xfrm>
          <a:prstGeom prst="roundRect">
            <a:avLst/>
          </a:prstGeom>
          <a:noFill/>
          <a:ln>
            <a:noFill/>
          </a:ln>
        </p:spPr>
        <p:txBody>
          <a:bodyPr wrap="square">
            <a:spAutoFit/>
          </a:bodyPr>
          <a:lstStyle/>
          <a:p>
            <a:pPr>
              <a:lnSpc>
                <a:spcPct val="107000"/>
              </a:lnSpc>
              <a:spcAft>
                <a:spcPts val="700"/>
              </a:spcAft>
            </a:pPr>
            <a:r>
              <a:rPr lang="en-GB" sz="1200" dirty="0">
                <a:latin typeface="Century Gothic" panose="020B0502020202020204" pitchFamily="34" charset="0"/>
                <a:ea typeface="Calibri" panose="020F0502020204030204" pitchFamily="34" charset="0"/>
                <a:cs typeface="Times New Roman" panose="02020603050405020304" pitchFamily="18" charset="0"/>
              </a:rPr>
              <a:t>We keep parents informed of their child’s learning &amp; development in a range of ways. These include: </a:t>
            </a:r>
          </a:p>
        </p:txBody>
      </p:sp>
      <p:sp>
        <p:nvSpPr>
          <p:cNvPr id="7" name="TextBox 6">
            <a:extLst>
              <a:ext uri="{FF2B5EF4-FFF2-40B4-BE49-F238E27FC236}">
                <a16:creationId xmlns:a16="http://schemas.microsoft.com/office/drawing/2014/main" id="{C8AEF17E-C328-EE37-7FED-76A6CA474516}"/>
              </a:ext>
            </a:extLst>
          </p:cNvPr>
          <p:cNvSpPr txBox="1"/>
          <p:nvPr/>
        </p:nvSpPr>
        <p:spPr>
          <a:xfrm>
            <a:off x="481733" y="1554212"/>
            <a:ext cx="1416736" cy="1051512"/>
          </a:xfrm>
          <a:prstGeom prst="rect">
            <a:avLst/>
          </a:prstGeom>
          <a:solidFill>
            <a:srgbClr val="548DD4"/>
          </a:solidFill>
        </p:spPr>
        <p:txBody>
          <a:bodyPr wrap="square" rtlCol="0" anchor="ctr">
            <a:noAutofit/>
          </a:bodyPr>
          <a:lstStyle/>
          <a:p>
            <a:pPr algn="ctr"/>
            <a:r>
              <a:rPr lang="en-GB" sz="1400" b="1" dirty="0">
                <a:latin typeface="Century Gothic" panose="020B0502020202020204" pitchFamily="34" charset="0"/>
              </a:rPr>
              <a:t>Daily Discussions</a:t>
            </a:r>
          </a:p>
        </p:txBody>
      </p:sp>
      <p:sp>
        <p:nvSpPr>
          <p:cNvPr id="8" name="TextBox 7">
            <a:extLst>
              <a:ext uri="{FF2B5EF4-FFF2-40B4-BE49-F238E27FC236}">
                <a16:creationId xmlns:a16="http://schemas.microsoft.com/office/drawing/2014/main" id="{30C76A56-C7B3-8273-28BF-1978965468BE}"/>
              </a:ext>
            </a:extLst>
          </p:cNvPr>
          <p:cNvSpPr txBox="1"/>
          <p:nvPr/>
        </p:nvSpPr>
        <p:spPr>
          <a:xfrm>
            <a:off x="481733" y="2739387"/>
            <a:ext cx="1416736" cy="1051512"/>
          </a:xfrm>
          <a:prstGeom prst="rect">
            <a:avLst/>
          </a:prstGeom>
          <a:solidFill>
            <a:srgbClr val="00B050"/>
          </a:solidFill>
        </p:spPr>
        <p:txBody>
          <a:bodyPr wrap="square" rtlCol="0" anchor="ctr">
            <a:noAutofit/>
          </a:bodyPr>
          <a:lstStyle/>
          <a:p>
            <a:pPr algn="ctr"/>
            <a:r>
              <a:rPr lang="en-GB" sz="1400" b="1" dirty="0">
                <a:latin typeface="Century Gothic" panose="020B0502020202020204" pitchFamily="34" charset="0"/>
              </a:rPr>
              <a:t>Google Classroom</a:t>
            </a:r>
          </a:p>
        </p:txBody>
      </p:sp>
      <p:sp>
        <p:nvSpPr>
          <p:cNvPr id="9" name="TextBox 8">
            <a:extLst>
              <a:ext uri="{FF2B5EF4-FFF2-40B4-BE49-F238E27FC236}">
                <a16:creationId xmlns:a16="http://schemas.microsoft.com/office/drawing/2014/main" id="{B7095746-D8E8-EA06-62DF-41BEDEFC2ED9}"/>
              </a:ext>
            </a:extLst>
          </p:cNvPr>
          <p:cNvSpPr txBox="1"/>
          <p:nvPr/>
        </p:nvSpPr>
        <p:spPr>
          <a:xfrm>
            <a:off x="481733" y="3948511"/>
            <a:ext cx="1416736" cy="1051512"/>
          </a:xfrm>
          <a:prstGeom prst="rect">
            <a:avLst/>
          </a:prstGeom>
          <a:solidFill>
            <a:srgbClr val="FF0000"/>
          </a:solidFill>
        </p:spPr>
        <p:txBody>
          <a:bodyPr wrap="square" rtlCol="0" anchor="ctr">
            <a:noAutofit/>
          </a:bodyPr>
          <a:lstStyle/>
          <a:p>
            <a:pPr algn="ctr"/>
            <a:r>
              <a:rPr lang="en-GB" sz="1400" b="1" dirty="0">
                <a:latin typeface="Century Gothic" panose="020B0502020202020204" pitchFamily="34" charset="0"/>
              </a:rPr>
              <a:t>Parent Consultations</a:t>
            </a:r>
          </a:p>
        </p:txBody>
      </p:sp>
      <p:sp>
        <p:nvSpPr>
          <p:cNvPr id="10" name="TextBox 9">
            <a:extLst>
              <a:ext uri="{FF2B5EF4-FFF2-40B4-BE49-F238E27FC236}">
                <a16:creationId xmlns:a16="http://schemas.microsoft.com/office/drawing/2014/main" id="{BA9C330C-5798-62F6-DFF0-3EBFFEC11F05}"/>
              </a:ext>
            </a:extLst>
          </p:cNvPr>
          <p:cNvSpPr txBox="1"/>
          <p:nvPr/>
        </p:nvSpPr>
        <p:spPr>
          <a:xfrm>
            <a:off x="2098762" y="1554212"/>
            <a:ext cx="6313717" cy="1051512"/>
          </a:xfrm>
          <a:prstGeom prst="rect">
            <a:avLst/>
          </a:prstGeom>
          <a:noFill/>
          <a:ln>
            <a:solidFill>
              <a:srgbClr val="548DD4"/>
            </a:solidFill>
          </a:ln>
        </p:spPr>
        <p:txBody>
          <a:bodyPr wrap="square" rtlCol="0" anchor="ctr">
            <a:noAutofit/>
          </a:bodyPr>
          <a:lstStyle/>
          <a:p>
            <a:r>
              <a:rPr lang="en-GB" sz="1200" dirty="0">
                <a:latin typeface="Century Gothic" panose="020B0502020202020204" pitchFamily="34" charset="0"/>
                <a:ea typeface="Calibri" panose="020F0502020204030204" pitchFamily="34" charset="0"/>
                <a:cs typeface="Times New Roman" panose="02020603050405020304" pitchFamily="18" charset="0"/>
              </a:rPr>
              <a:t>Teachers from the Early Years Foundation Stage Unit are available at drop-off and pick-up every day. </a:t>
            </a:r>
            <a:endParaRPr lang="en-GB" sz="1200" dirty="0">
              <a:latin typeface="Century Gothic" panose="020B0502020202020204" pitchFamily="34" charset="0"/>
            </a:endParaRPr>
          </a:p>
        </p:txBody>
      </p:sp>
      <p:sp>
        <p:nvSpPr>
          <p:cNvPr id="11" name="TextBox 10">
            <a:extLst>
              <a:ext uri="{FF2B5EF4-FFF2-40B4-BE49-F238E27FC236}">
                <a16:creationId xmlns:a16="http://schemas.microsoft.com/office/drawing/2014/main" id="{BBC32840-3745-489A-FABD-5220DC3264F8}"/>
              </a:ext>
            </a:extLst>
          </p:cNvPr>
          <p:cNvSpPr txBox="1"/>
          <p:nvPr/>
        </p:nvSpPr>
        <p:spPr>
          <a:xfrm>
            <a:off x="2098762" y="2739387"/>
            <a:ext cx="6313717" cy="1051512"/>
          </a:xfrm>
          <a:prstGeom prst="rect">
            <a:avLst/>
          </a:prstGeom>
          <a:noFill/>
          <a:ln>
            <a:solidFill>
              <a:srgbClr val="548DD4"/>
            </a:solidFill>
          </a:ln>
        </p:spPr>
        <p:txBody>
          <a:bodyPr wrap="square" rtlCol="0" anchor="ctr">
            <a:noAutofit/>
          </a:bodyPr>
          <a:lstStyle/>
          <a:p>
            <a:r>
              <a:rPr lang="en-GB" sz="1200" dirty="0">
                <a:latin typeface="Century Gothic" panose="020B0502020202020204" pitchFamily="34" charset="0"/>
                <a:ea typeface="Calibri" panose="020F0502020204030204" pitchFamily="34" charset="0"/>
                <a:cs typeface="Times New Roman" panose="02020603050405020304" pitchFamily="18" charset="0"/>
              </a:rPr>
              <a:t>We use Google Classroom to share information about the children’s learning and to pass messages between parent and teacher.</a:t>
            </a:r>
            <a:endParaRPr lang="en-GB" sz="1200" dirty="0">
              <a:latin typeface="Century Gothic" panose="020B0502020202020204" pitchFamily="34" charset="0"/>
            </a:endParaRPr>
          </a:p>
        </p:txBody>
      </p:sp>
      <p:sp>
        <p:nvSpPr>
          <p:cNvPr id="12" name="TextBox 11">
            <a:extLst>
              <a:ext uri="{FF2B5EF4-FFF2-40B4-BE49-F238E27FC236}">
                <a16:creationId xmlns:a16="http://schemas.microsoft.com/office/drawing/2014/main" id="{4E2049AD-FBA2-1A98-CBA7-BE51CBB4B893}"/>
              </a:ext>
            </a:extLst>
          </p:cNvPr>
          <p:cNvSpPr txBox="1"/>
          <p:nvPr/>
        </p:nvSpPr>
        <p:spPr>
          <a:xfrm>
            <a:off x="2098762" y="3948511"/>
            <a:ext cx="6313717" cy="1051512"/>
          </a:xfrm>
          <a:prstGeom prst="rect">
            <a:avLst/>
          </a:prstGeom>
          <a:noFill/>
          <a:ln>
            <a:solidFill>
              <a:srgbClr val="548DD4"/>
            </a:solidFill>
          </a:ln>
        </p:spPr>
        <p:txBody>
          <a:bodyPr wrap="square" rtlCol="0" anchor="ctr">
            <a:noAutofit/>
          </a:bodyPr>
          <a:lstStyle/>
          <a:p>
            <a:pPr marL="0" lvl="1">
              <a:lnSpc>
                <a:spcPct val="107000"/>
              </a:lnSpc>
              <a:spcAft>
                <a:spcPts val="700"/>
              </a:spcAft>
            </a:pPr>
            <a:r>
              <a:rPr lang="en-GB" sz="1200" dirty="0">
                <a:latin typeface="Century Gothic" panose="020B0502020202020204" pitchFamily="34" charset="0"/>
                <a:ea typeface="Calibri" panose="020F0502020204030204" pitchFamily="34" charset="0"/>
                <a:cs typeface="Times New Roman" panose="02020603050405020304" pitchFamily="18" charset="0"/>
              </a:rPr>
              <a:t>Parents will be offered three parent / teacher consultations over the course of the year – a chance to discuss your child’s progress directly with their teacher - one in each term.</a:t>
            </a:r>
          </a:p>
        </p:txBody>
      </p:sp>
      <p:sp>
        <p:nvSpPr>
          <p:cNvPr id="3" name="TextBox 2">
            <a:extLst>
              <a:ext uri="{FF2B5EF4-FFF2-40B4-BE49-F238E27FC236}">
                <a16:creationId xmlns:a16="http://schemas.microsoft.com/office/drawing/2014/main" id="{80040FD9-EF2E-D2B6-F204-5B9BF1B5B23D}"/>
              </a:ext>
            </a:extLst>
          </p:cNvPr>
          <p:cNvSpPr txBox="1"/>
          <p:nvPr/>
        </p:nvSpPr>
        <p:spPr>
          <a:xfrm>
            <a:off x="481733" y="5157635"/>
            <a:ext cx="1416736" cy="1051512"/>
          </a:xfrm>
          <a:prstGeom prst="rect">
            <a:avLst/>
          </a:prstGeom>
          <a:solidFill>
            <a:srgbClr val="FFFF00"/>
          </a:solidFill>
        </p:spPr>
        <p:txBody>
          <a:bodyPr wrap="square" rtlCol="0" anchor="ctr">
            <a:noAutofit/>
          </a:bodyPr>
          <a:lstStyle/>
          <a:p>
            <a:pPr algn="ctr"/>
            <a:r>
              <a:rPr lang="en-GB" sz="1400" b="1" dirty="0">
                <a:latin typeface="Century Gothic" panose="020B0502020202020204" pitchFamily="34" charset="0"/>
              </a:rPr>
              <a:t>Learning Journeys</a:t>
            </a:r>
          </a:p>
        </p:txBody>
      </p:sp>
      <p:sp>
        <p:nvSpPr>
          <p:cNvPr id="14" name="TextBox 13">
            <a:extLst>
              <a:ext uri="{FF2B5EF4-FFF2-40B4-BE49-F238E27FC236}">
                <a16:creationId xmlns:a16="http://schemas.microsoft.com/office/drawing/2014/main" id="{36A6B80D-FB61-B6B5-6798-C9CE0F839A79}"/>
              </a:ext>
            </a:extLst>
          </p:cNvPr>
          <p:cNvSpPr txBox="1"/>
          <p:nvPr/>
        </p:nvSpPr>
        <p:spPr>
          <a:xfrm>
            <a:off x="2098762" y="5157635"/>
            <a:ext cx="6313717" cy="1051512"/>
          </a:xfrm>
          <a:prstGeom prst="rect">
            <a:avLst/>
          </a:prstGeom>
          <a:noFill/>
          <a:ln>
            <a:solidFill>
              <a:srgbClr val="548DD4"/>
            </a:solidFill>
          </a:ln>
        </p:spPr>
        <p:txBody>
          <a:bodyPr wrap="square" rtlCol="0" anchor="ctr">
            <a:noAutofit/>
          </a:bodyPr>
          <a:lstStyle/>
          <a:p>
            <a:pPr marL="0" lvl="1">
              <a:lnSpc>
                <a:spcPct val="107000"/>
              </a:lnSpc>
              <a:spcAft>
                <a:spcPts val="700"/>
              </a:spcAft>
            </a:pPr>
            <a:r>
              <a:rPr lang="en-GB" sz="1200" dirty="0">
                <a:latin typeface="Century Gothic" panose="020B0502020202020204" pitchFamily="34" charset="0"/>
                <a:ea typeface="Calibri" panose="020F0502020204030204" pitchFamily="34" charset="0"/>
                <a:cs typeface="Times New Roman" panose="02020603050405020304" pitchFamily="18" charset="0"/>
              </a:rPr>
              <a:t>We keep each child’s activities in a Learning Journey and parents have an opportunity to review these at parent consultation evenings. These will be sent home to keep at the end of the academic year. </a:t>
            </a:r>
          </a:p>
        </p:txBody>
      </p:sp>
    </p:spTree>
    <p:extLst>
      <p:ext uri="{BB962C8B-B14F-4D97-AF65-F5344CB8AC3E}">
        <p14:creationId xmlns:p14="http://schemas.microsoft.com/office/powerpoint/2010/main" val="175522005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FCC0EF-6515-CA94-F6EF-EAD81333C673}"/>
              </a:ext>
            </a:extLst>
          </p:cNvPr>
          <p:cNvSpPr>
            <a:spLocks noGrp="1"/>
          </p:cNvSpPr>
          <p:nvPr>
            <p:ph type="title"/>
          </p:nvPr>
        </p:nvSpPr>
        <p:spPr/>
        <p:txBody>
          <a:bodyPr/>
          <a:lstStyle/>
          <a:p>
            <a:r>
              <a:rPr lang="en-GB" dirty="0"/>
              <a:t>What wraparound care is available?</a:t>
            </a:r>
          </a:p>
        </p:txBody>
      </p:sp>
      <p:sp>
        <p:nvSpPr>
          <p:cNvPr id="4" name="Footer Placeholder 3">
            <a:extLst>
              <a:ext uri="{FF2B5EF4-FFF2-40B4-BE49-F238E27FC236}">
                <a16:creationId xmlns:a16="http://schemas.microsoft.com/office/drawing/2014/main" id="{9F900B07-0760-1BC2-2631-C3FCDE8C175B}"/>
              </a:ext>
            </a:extLst>
          </p:cNvPr>
          <p:cNvSpPr>
            <a:spLocks noGrp="1"/>
          </p:cNvSpPr>
          <p:nvPr>
            <p:ph type="ftr" sz="quarter" idx="11"/>
          </p:nvPr>
        </p:nvSpPr>
        <p:spPr/>
        <p:txBody>
          <a:bodyPr/>
          <a:lstStyle/>
          <a:p>
            <a:pPr algn="l"/>
            <a:r>
              <a:rPr lang="en-US" dirty="0"/>
              <a:t>MALDEN PAROCHIAL COFE PRIMARY SCHOOL - INTRODUCTON TO NURSERY</a:t>
            </a:r>
            <a:endParaRPr lang="en-GB" dirty="0"/>
          </a:p>
        </p:txBody>
      </p:sp>
      <p:sp>
        <p:nvSpPr>
          <p:cNvPr id="5" name="Slide Number Placeholder 4">
            <a:extLst>
              <a:ext uri="{FF2B5EF4-FFF2-40B4-BE49-F238E27FC236}">
                <a16:creationId xmlns:a16="http://schemas.microsoft.com/office/drawing/2014/main" id="{3CB0A278-7A7E-EAA0-7F41-EC6CD9377ED4}"/>
              </a:ext>
            </a:extLst>
          </p:cNvPr>
          <p:cNvSpPr>
            <a:spLocks noGrp="1"/>
          </p:cNvSpPr>
          <p:nvPr>
            <p:ph type="sldNum" sz="quarter" idx="12"/>
          </p:nvPr>
        </p:nvSpPr>
        <p:spPr/>
        <p:txBody>
          <a:bodyPr/>
          <a:lstStyle/>
          <a:p>
            <a:fld id="{369261F0-2260-4D7F-B9EA-D2BB159D2461}" type="slidenum">
              <a:rPr lang="en-GB" smtClean="0"/>
              <a:pPr/>
              <a:t>8</a:t>
            </a:fld>
            <a:endParaRPr lang="en-GB" dirty="0"/>
          </a:p>
        </p:txBody>
      </p:sp>
      <p:sp>
        <p:nvSpPr>
          <p:cNvPr id="6" name="TextBox 5">
            <a:extLst>
              <a:ext uri="{FF2B5EF4-FFF2-40B4-BE49-F238E27FC236}">
                <a16:creationId xmlns:a16="http://schemas.microsoft.com/office/drawing/2014/main" id="{1682D9F1-A4AC-449D-C1C6-2CB57776C13C}"/>
              </a:ext>
            </a:extLst>
          </p:cNvPr>
          <p:cNvSpPr txBox="1"/>
          <p:nvPr/>
        </p:nvSpPr>
        <p:spPr>
          <a:xfrm>
            <a:off x="293298" y="999186"/>
            <a:ext cx="8557404" cy="741267"/>
          </a:xfrm>
          <a:prstGeom prst="roundRect">
            <a:avLst/>
          </a:prstGeom>
          <a:noFill/>
          <a:ln>
            <a:noFill/>
          </a:ln>
        </p:spPr>
        <p:txBody>
          <a:bodyPr wrap="square">
            <a:spAutoFit/>
          </a:bodyPr>
          <a:lstStyle/>
          <a:p>
            <a:pPr>
              <a:lnSpc>
                <a:spcPct val="107000"/>
              </a:lnSpc>
              <a:spcAft>
                <a:spcPts val="700"/>
              </a:spcAft>
            </a:pPr>
            <a:r>
              <a:rPr lang="en-GB" sz="1200" dirty="0">
                <a:effectLst/>
                <a:latin typeface="Century Gothic" panose="020B0502020202020204" pitchFamily="34" charset="0"/>
                <a:ea typeface="Calibri" panose="020F0502020204030204" pitchFamily="34" charset="0"/>
                <a:cs typeface="Times New Roman" panose="02020603050405020304" pitchFamily="18" charset="0"/>
              </a:rPr>
              <a:t>We offer a range of flexible and affordable wraparound care options, starting from 7.30am and running till 6pm each day.  These are a combination of school run and third party run sessions, all of which take place within the school. </a:t>
            </a:r>
          </a:p>
        </p:txBody>
      </p:sp>
      <p:sp>
        <p:nvSpPr>
          <p:cNvPr id="7" name="TextBox 6">
            <a:extLst>
              <a:ext uri="{FF2B5EF4-FFF2-40B4-BE49-F238E27FC236}">
                <a16:creationId xmlns:a16="http://schemas.microsoft.com/office/drawing/2014/main" id="{C8AEF17E-C328-EE37-7FED-76A6CA474516}"/>
              </a:ext>
            </a:extLst>
          </p:cNvPr>
          <p:cNvSpPr txBox="1"/>
          <p:nvPr/>
        </p:nvSpPr>
        <p:spPr>
          <a:xfrm>
            <a:off x="481733" y="1937382"/>
            <a:ext cx="1193074" cy="1051512"/>
          </a:xfrm>
          <a:prstGeom prst="rect">
            <a:avLst/>
          </a:prstGeom>
          <a:solidFill>
            <a:srgbClr val="548DD4"/>
          </a:solidFill>
        </p:spPr>
        <p:txBody>
          <a:bodyPr wrap="square" rtlCol="0" anchor="ctr">
            <a:noAutofit/>
          </a:bodyPr>
          <a:lstStyle/>
          <a:p>
            <a:pPr algn="ctr"/>
            <a:r>
              <a:rPr lang="en-GB" sz="1400" b="1" dirty="0">
                <a:latin typeface="Century Gothic" panose="020B0502020202020204" pitchFamily="34" charset="0"/>
              </a:rPr>
              <a:t>Breakfast club</a:t>
            </a:r>
          </a:p>
        </p:txBody>
      </p:sp>
      <p:sp>
        <p:nvSpPr>
          <p:cNvPr id="8" name="TextBox 7">
            <a:extLst>
              <a:ext uri="{FF2B5EF4-FFF2-40B4-BE49-F238E27FC236}">
                <a16:creationId xmlns:a16="http://schemas.microsoft.com/office/drawing/2014/main" id="{30C76A56-C7B3-8273-28BF-1978965468BE}"/>
              </a:ext>
            </a:extLst>
          </p:cNvPr>
          <p:cNvSpPr txBox="1"/>
          <p:nvPr/>
        </p:nvSpPr>
        <p:spPr>
          <a:xfrm>
            <a:off x="481733" y="3122557"/>
            <a:ext cx="1193074" cy="1051512"/>
          </a:xfrm>
          <a:prstGeom prst="rect">
            <a:avLst/>
          </a:prstGeom>
          <a:solidFill>
            <a:srgbClr val="00B050"/>
          </a:solidFill>
        </p:spPr>
        <p:txBody>
          <a:bodyPr wrap="square" rtlCol="0" anchor="ctr">
            <a:noAutofit/>
          </a:bodyPr>
          <a:lstStyle/>
          <a:p>
            <a:pPr algn="ctr"/>
            <a:r>
              <a:rPr lang="en-GB" sz="1400" b="1" dirty="0">
                <a:latin typeface="Century Gothic" panose="020B0502020202020204" pitchFamily="34" charset="0"/>
              </a:rPr>
              <a:t>After School Club</a:t>
            </a:r>
          </a:p>
        </p:txBody>
      </p:sp>
      <p:sp>
        <p:nvSpPr>
          <p:cNvPr id="9" name="TextBox 8">
            <a:extLst>
              <a:ext uri="{FF2B5EF4-FFF2-40B4-BE49-F238E27FC236}">
                <a16:creationId xmlns:a16="http://schemas.microsoft.com/office/drawing/2014/main" id="{B7095746-D8E8-EA06-62DF-41BEDEFC2ED9}"/>
              </a:ext>
            </a:extLst>
          </p:cNvPr>
          <p:cNvSpPr txBox="1"/>
          <p:nvPr/>
        </p:nvSpPr>
        <p:spPr>
          <a:xfrm>
            <a:off x="481733" y="4331681"/>
            <a:ext cx="1193074" cy="1051512"/>
          </a:xfrm>
          <a:prstGeom prst="rect">
            <a:avLst/>
          </a:prstGeom>
          <a:solidFill>
            <a:srgbClr val="FF0000"/>
          </a:solidFill>
        </p:spPr>
        <p:txBody>
          <a:bodyPr wrap="square" rtlCol="0" anchor="ctr">
            <a:noAutofit/>
          </a:bodyPr>
          <a:lstStyle/>
          <a:p>
            <a:pPr algn="ctr"/>
            <a:r>
              <a:rPr lang="en-GB" sz="1400" b="1" dirty="0">
                <a:latin typeface="Century Gothic" panose="020B0502020202020204" pitchFamily="34" charset="0"/>
              </a:rPr>
              <a:t>Coming soon! Holiday club</a:t>
            </a:r>
          </a:p>
        </p:txBody>
      </p:sp>
      <p:sp>
        <p:nvSpPr>
          <p:cNvPr id="10" name="TextBox 9">
            <a:extLst>
              <a:ext uri="{FF2B5EF4-FFF2-40B4-BE49-F238E27FC236}">
                <a16:creationId xmlns:a16="http://schemas.microsoft.com/office/drawing/2014/main" id="{BA9C330C-5798-62F6-DFF0-3EBFFEC11F05}"/>
              </a:ext>
            </a:extLst>
          </p:cNvPr>
          <p:cNvSpPr txBox="1"/>
          <p:nvPr/>
        </p:nvSpPr>
        <p:spPr>
          <a:xfrm>
            <a:off x="2098763" y="1937382"/>
            <a:ext cx="5695408" cy="1051512"/>
          </a:xfrm>
          <a:prstGeom prst="rect">
            <a:avLst/>
          </a:prstGeom>
          <a:noFill/>
          <a:ln>
            <a:solidFill>
              <a:srgbClr val="548DD4"/>
            </a:solidFill>
          </a:ln>
        </p:spPr>
        <p:txBody>
          <a:bodyPr wrap="square" rtlCol="0">
            <a:noAutofit/>
          </a:bodyPr>
          <a:lstStyle/>
          <a:p>
            <a:pPr marL="285750" indent="-285750">
              <a:buFont typeface="Arial" panose="020B0604020202020204" pitchFamily="34" charset="0"/>
              <a:buChar char="•"/>
            </a:pPr>
            <a:r>
              <a:rPr lang="en-GB" sz="1200" dirty="0">
                <a:latin typeface="Century Gothic" panose="020B0502020202020204" pitchFamily="34" charset="0"/>
              </a:rPr>
              <a:t>Run by school staff</a:t>
            </a:r>
          </a:p>
          <a:p>
            <a:pPr marL="285750" indent="-285750">
              <a:buFont typeface="Arial" panose="020B0604020202020204" pitchFamily="34" charset="0"/>
              <a:buChar char="•"/>
            </a:pPr>
            <a:r>
              <a:rPr lang="en-GB" sz="1200" dirty="0">
                <a:latin typeface="Century Gothic" panose="020B0502020202020204" pitchFamily="34" charset="0"/>
              </a:rPr>
              <a:t>Drop-off from 7.30am daily</a:t>
            </a:r>
          </a:p>
          <a:p>
            <a:pPr marL="285750" indent="-285750">
              <a:buFont typeface="Arial" panose="020B0604020202020204" pitchFamily="34" charset="0"/>
              <a:buChar char="•"/>
            </a:pPr>
            <a:r>
              <a:rPr lang="en-GB" sz="1200" dirty="0">
                <a:latin typeface="Century Gothic" panose="020B0502020202020204" pitchFamily="34" charset="0"/>
              </a:rPr>
              <a:t>Healthy breakfast provided</a:t>
            </a:r>
          </a:p>
          <a:p>
            <a:pPr marL="285750" indent="-285750">
              <a:buFont typeface="Arial" panose="020B0604020202020204" pitchFamily="34" charset="0"/>
              <a:buChar char="•"/>
            </a:pPr>
            <a:r>
              <a:rPr lang="en-GB" sz="1200" dirty="0">
                <a:latin typeface="Century Gothic" panose="020B0502020202020204" pitchFamily="34" charset="0"/>
              </a:rPr>
              <a:t>Costs £7 per day</a:t>
            </a:r>
          </a:p>
          <a:p>
            <a:pPr marL="285750" indent="-285750">
              <a:buFont typeface="Arial" panose="020B0604020202020204" pitchFamily="34" charset="0"/>
              <a:buChar char="•"/>
            </a:pPr>
            <a:r>
              <a:rPr lang="en-GB" sz="1200" dirty="0">
                <a:latin typeface="Century Gothic" panose="020B0502020202020204" pitchFamily="34" charset="0"/>
              </a:rPr>
              <a:t>Booked via the school office and paid for half-termly. </a:t>
            </a:r>
          </a:p>
        </p:txBody>
      </p:sp>
      <p:sp>
        <p:nvSpPr>
          <p:cNvPr id="11" name="TextBox 10">
            <a:extLst>
              <a:ext uri="{FF2B5EF4-FFF2-40B4-BE49-F238E27FC236}">
                <a16:creationId xmlns:a16="http://schemas.microsoft.com/office/drawing/2014/main" id="{BBC32840-3745-489A-FABD-5220DC3264F8}"/>
              </a:ext>
            </a:extLst>
          </p:cNvPr>
          <p:cNvSpPr txBox="1"/>
          <p:nvPr/>
        </p:nvSpPr>
        <p:spPr>
          <a:xfrm>
            <a:off x="2098763" y="3122557"/>
            <a:ext cx="5695408" cy="1051512"/>
          </a:xfrm>
          <a:prstGeom prst="rect">
            <a:avLst/>
          </a:prstGeom>
          <a:noFill/>
          <a:ln>
            <a:solidFill>
              <a:srgbClr val="548DD4"/>
            </a:solidFill>
          </a:ln>
        </p:spPr>
        <p:txBody>
          <a:bodyPr wrap="square" rtlCol="0">
            <a:noAutofit/>
          </a:bodyPr>
          <a:lstStyle/>
          <a:p>
            <a:pPr marL="285750" indent="-285750">
              <a:buFont typeface="Arial" panose="020B0604020202020204" pitchFamily="34" charset="0"/>
              <a:buChar char="•"/>
            </a:pPr>
            <a:r>
              <a:rPr lang="en-GB" sz="1200" dirty="0">
                <a:latin typeface="Century Gothic" panose="020B0502020202020204" pitchFamily="34" charset="0"/>
              </a:rPr>
              <a:t>Run by a third party provider, Zone All Sports &amp; Care</a:t>
            </a:r>
          </a:p>
          <a:p>
            <a:pPr marL="285750" indent="-285750">
              <a:buFont typeface="Arial" panose="020B0604020202020204" pitchFamily="34" charset="0"/>
              <a:buChar char="•"/>
            </a:pPr>
            <a:r>
              <a:rPr lang="en-GB" sz="1200" dirty="0">
                <a:latin typeface="Century Gothic" panose="020B0502020202020204" pitchFamily="34" charset="0"/>
              </a:rPr>
              <a:t>Runs until 6pm daily</a:t>
            </a:r>
          </a:p>
          <a:p>
            <a:pPr marL="285750" indent="-285750">
              <a:buFont typeface="Arial" panose="020B0604020202020204" pitchFamily="34" charset="0"/>
              <a:buChar char="•"/>
            </a:pPr>
            <a:r>
              <a:rPr lang="en-GB" sz="1200" dirty="0">
                <a:latin typeface="Century Gothic" panose="020B0502020202020204" pitchFamily="34" charset="0"/>
              </a:rPr>
              <a:t>Healthy hot snack provided</a:t>
            </a:r>
          </a:p>
          <a:p>
            <a:pPr marL="285750" indent="-285750">
              <a:buFont typeface="Arial" panose="020B0604020202020204" pitchFamily="34" charset="0"/>
              <a:buChar char="•"/>
            </a:pPr>
            <a:r>
              <a:rPr lang="en-GB" sz="1200" dirty="0">
                <a:latin typeface="Century Gothic" panose="020B0502020202020204" pitchFamily="34" charset="0"/>
              </a:rPr>
              <a:t>Costs £12.50 per day</a:t>
            </a:r>
          </a:p>
          <a:p>
            <a:pPr marL="285750" indent="-285750">
              <a:buFont typeface="Arial" panose="020B0604020202020204" pitchFamily="34" charset="0"/>
              <a:buChar char="•"/>
            </a:pPr>
            <a:r>
              <a:rPr lang="en-GB" sz="1200" dirty="0">
                <a:latin typeface="Century Gothic" panose="020B0502020202020204" pitchFamily="34" charset="0"/>
              </a:rPr>
              <a:t>Booked and paid for via the Zone All Sports &amp; Care website.</a:t>
            </a:r>
          </a:p>
        </p:txBody>
      </p:sp>
      <p:sp>
        <p:nvSpPr>
          <p:cNvPr id="12" name="TextBox 11">
            <a:extLst>
              <a:ext uri="{FF2B5EF4-FFF2-40B4-BE49-F238E27FC236}">
                <a16:creationId xmlns:a16="http://schemas.microsoft.com/office/drawing/2014/main" id="{4E2049AD-FBA2-1A98-CBA7-BE51CBB4B893}"/>
              </a:ext>
            </a:extLst>
          </p:cNvPr>
          <p:cNvSpPr txBox="1"/>
          <p:nvPr/>
        </p:nvSpPr>
        <p:spPr>
          <a:xfrm>
            <a:off x="2098763" y="4331681"/>
            <a:ext cx="5695408" cy="1051512"/>
          </a:xfrm>
          <a:prstGeom prst="rect">
            <a:avLst/>
          </a:prstGeom>
          <a:noFill/>
          <a:ln>
            <a:solidFill>
              <a:srgbClr val="548DD4"/>
            </a:solidFill>
          </a:ln>
        </p:spPr>
        <p:txBody>
          <a:bodyPr wrap="square" rtlCol="0">
            <a:noAutofit/>
          </a:bodyPr>
          <a:lstStyle/>
          <a:p>
            <a:pPr marL="285750" indent="-285750">
              <a:buFont typeface="Arial" panose="020B0604020202020204" pitchFamily="34" charset="0"/>
              <a:buChar char="•"/>
            </a:pPr>
            <a:r>
              <a:rPr lang="en-GB" sz="1200" dirty="0">
                <a:latin typeface="Century Gothic" panose="020B0502020202020204" pitchFamily="34" charset="0"/>
              </a:rPr>
              <a:t>Currently under negotiation with a third party provider</a:t>
            </a:r>
          </a:p>
          <a:p>
            <a:pPr marL="285750" indent="-285750">
              <a:buFont typeface="Arial" panose="020B0604020202020204" pitchFamily="34" charset="0"/>
              <a:buChar char="•"/>
            </a:pPr>
            <a:r>
              <a:rPr lang="en-GB" sz="1200" dirty="0">
                <a:latin typeface="Century Gothic" panose="020B0502020202020204" pitchFamily="34" charset="0"/>
              </a:rPr>
              <a:t>Hoping to be up and running by Easter 2024 (subject to OFSTED registration)</a:t>
            </a:r>
          </a:p>
          <a:p>
            <a:pPr marL="285750" indent="-285750">
              <a:buFont typeface="Arial" panose="020B0604020202020204" pitchFamily="34" charset="0"/>
              <a:buChar char="•"/>
            </a:pPr>
            <a:r>
              <a:rPr lang="en-GB" sz="1200" dirty="0">
                <a:latin typeface="Century Gothic" panose="020B0502020202020204" pitchFamily="34" charset="0"/>
              </a:rPr>
              <a:t>Will run from 8am to 6pm for 10 weeks of the year (5 weeks in Summer, 2 weeks at Easter and 1 week for each half term holiday).</a:t>
            </a:r>
          </a:p>
        </p:txBody>
      </p:sp>
      <p:sp>
        <p:nvSpPr>
          <p:cNvPr id="13" name="TextBox 12">
            <a:extLst>
              <a:ext uri="{FF2B5EF4-FFF2-40B4-BE49-F238E27FC236}">
                <a16:creationId xmlns:a16="http://schemas.microsoft.com/office/drawing/2014/main" id="{D698E626-10CA-2633-9034-EA942241F441}"/>
              </a:ext>
            </a:extLst>
          </p:cNvPr>
          <p:cNvSpPr txBox="1"/>
          <p:nvPr/>
        </p:nvSpPr>
        <p:spPr>
          <a:xfrm>
            <a:off x="293297" y="5568148"/>
            <a:ext cx="8341905" cy="522626"/>
          </a:xfrm>
          <a:prstGeom prst="roundRect">
            <a:avLst/>
          </a:prstGeom>
          <a:noFill/>
          <a:ln>
            <a:noFill/>
          </a:ln>
        </p:spPr>
        <p:txBody>
          <a:bodyPr wrap="square">
            <a:spAutoFit/>
          </a:bodyPr>
          <a:lstStyle/>
          <a:p>
            <a:pPr>
              <a:lnSpc>
                <a:spcPct val="107000"/>
              </a:lnSpc>
              <a:spcAft>
                <a:spcPts val="700"/>
              </a:spcAft>
            </a:pPr>
            <a:r>
              <a:rPr lang="en-GB" sz="1200" dirty="0">
                <a:latin typeface="Century Gothic" panose="020B0502020202020204" pitchFamily="34" charset="0"/>
                <a:ea typeface="Calibri" panose="020F0502020204030204" pitchFamily="34" charset="0"/>
                <a:cs typeface="Times New Roman" panose="02020603050405020304" pitchFamily="18" charset="0"/>
              </a:rPr>
              <a:t>Each of our providers are fully OFSTED registered and are staffed by suitably qualified childcare professionals as required by the EYFS framework. </a:t>
            </a:r>
            <a:endParaRPr lang="en-GB" sz="1200" dirty="0">
              <a:effectLst/>
              <a:latin typeface="Century Gothic" panose="020B050202020202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41633851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91109E-F906-8522-6991-6469FF4ED7F8}"/>
              </a:ext>
            </a:extLst>
          </p:cNvPr>
          <p:cNvSpPr>
            <a:spLocks noGrp="1"/>
          </p:cNvSpPr>
          <p:nvPr>
            <p:ph type="title"/>
          </p:nvPr>
        </p:nvSpPr>
        <p:spPr/>
        <p:txBody>
          <a:bodyPr/>
          <a:lstStyle/>
          <a:p>
            <a:r>
              <a:rPr lang="en-GB" dirty="0"/>
              <a:t>What will my child need?</a:t>
            </a:r>
          </a:p>
        </p:txBody>
      </p:sp>
      <p:sp>
        <p:nvSpPr>
          <p:cNvPr id="4" name="Footer Placeholder 3">
            <a:extLst>
              <a:ext uri="{FF2B5EF4-FFF2-40B4-BE49-F238E27FC236}">
                <a16:creationId xmlns:a16="http://schemas.microsoft.com/office/drawing/2014/main" id="{6E1207AC-463B-1C72-32F0-676F7D899C98}"/>
              </a:ext>
            </a:extLst>
          </p:cNvPr>
          <p:cNvSpPr>
            <a:spLocks noGrp="1"/>
          </p:cNvSpPr>
          <p:nvPr>
            <p:ph type="ftr" sz="quarter" idx="11"/>
          </p:nvPr>
        </p:nvSpPr>
        <p:spPr/>
        <p:txBody>
          <a:bodyPr/>
          <a:lstStyle/>
          <a:p>
            <a:pPr algn="l"/>
            <a:r>
              <a:rPr lang="en-US" dirty="0"/>
              <a:t>MALDEN PAROCHIAL COFE PRIMARY SCHOOL - INTRODUCTON TO NURSERY</a:t>
            </a:r>
            <a:endParaRPr lang="en-GB" dirty="0"/>
          </a:p>
        </p:txBody>
      </p:sp>
      <p:sp>
        <p:nvSpPr>
          <p:cNvPr id="5" name="Slide Number Placeholder 4">
            <a:extLst>
              <a:ext uri="{FF2B5EF4-FFF2-40B4-BE49-F238E27FC236}">
                <a16:creationId xmlns:a16="http://schemas.microsoft.com/office/drawing/2014/main" id="{24B433A1-0F0B-EDE9-2B1A-479C95DC00C0}"/>
              </a:ext>
            </a:extLst>
          </p:cNvPr>
          <p:cNvSpPr>
            <a:spLocks noGrp="1"/>
          </p:cNvSpPr>
          <p:nvPr>
            <p:ph type="sldNum" sz="quarter" idx="12"/>
          </p:nvPr>
        </p:nvSpPr>
        <p:spPr/>
        <p:txBody>
          <a:bodyPr/>
          <a:lstStyle/>
          <a:p>
            <a:fld id="{369261F0-2260-4D7F-B9EA-D2BB159D2461}" type="slidenum">
              <a:rPr lang="en-GB" smtClean="0"/>
              <a:pPr/>
              <a:t>9</a:t>
            </a:fld>
            <a:endParaRPr lang="en-GB" dirty="0"/>
          </a:p>
        </p:txBody>
      </p:sp>
      <p:sp>
        <p:nvSpPr>
          <p:cNvPr id="6" name="TextBox 5">
            <a:extLst>
              <a:ext uri="{FF2B5EF4-FFF2-40B4-BE49-F238E27FC236}">
                <a16:creationId xmlns:a16="http://schemas.microsoft.com/office/drawing/2014/main" id="{690B914C-D6FA-CA71-E055-122B320A7340}"/>
              </a:ext>
            </a:extLst>
          </p:cNvPr>
          <p:cNvSpPr txBox="1"/>
          <p:nvPr/>
        </p:nvSpPr>
        <p:spPr>
          <a:xfrm>
            <a:off x="565514" y="1236618"/>
            <a:ext cx="8125640" cy="4393218"/>
          </a:xfrm>
          <a:prstGeom prst="roundRect">
            <a:avLst/>
          </a:prstGeom>
          <a:noFill/>
          <a:ln>
            <a:solidFill>
              <a:srgbClr val="548DD4"/>
            </a:solidFill>
          </a:ln>
        </p:spPr>
        <p:txBody>
          <a:bodyPr wrap="square">
            <a:noAutofit/>
          </a:bodyPr>
          <a:lstStyle/>
          <a:p>
            <a:pPr>
              <a:lnSpc>
                <a:spcPct val="107000"/>
              </a:lnSpc>
              <a:spcAft>
                <a:spcPts val="700"/>
              </a:spcAft>
            </a:pPr>
            <a:r>
              <a:rPr lang="en-GB" sz="1200" b="1" dirty="0">
                <a:latin typeface="Century Gothic" panose="020B0502020202020204" pitchFamily="34" charset="0"/>
                <a:ea typeface="Calibri" panose="020F0502020204030204" pitchFamily="34" charset="0"/>
                <a:cs typeface="Times New Roman" panose="02020603050405020304" pitchFamily="18" charset="0"/>
              </a:rPr>
              <a:t>Nursery uniform:</a:t>
            </a:r>
          </a:p>
          <a:p>
            <a:pPr marL="171450" indent="-171450">
              <a:lnSpc>
                <a:spcPct val="107000"/>
              </a:lnSpc>
              <a:spcAft>
                <a:spcPts val="700"/>
              </a:spcAft>
              <a:buFont typeface="Arial" panose="020B0604020202020204" pitchFamily="34" charset="0"/>
              <a:buChar char="•"/>
            </a:pPr>
            <a:r>
              <a:rPr lang="en-GB" sz="1200" dirty="0">
                <a:latin typeface="Century Gothic" panose="020B0502020202020204" pitchFamily="34" charset="0"/>
                <a:ea typeface="Calibri" panose="020F0502020204030204" pitchFamily="34" charset="0"/>
                <a:cs typeface="Times New Roman" panose="02020603050405020304" pitchFamily="18" charset="0"/>
              </a:rPr>
              <a:t>Navy blue jogging pants or leggings</a:t>
            </a:r>
          </a:p>
          <a:p>
            <a:pPr marL="171450" indent="-171450">
              <a:lnSpc>
                <a:spcPct val="107000"/>
              </a:lnSpc>
              <a:spcAft>
                <a:spcPts val="700"/>
              </a:spcAft>
              <a:buFont typeface="Arial" panose="020B0604020202020204" pitchFamily="34" charset="0"/>
              <a:buChar char="•"/>
            </a:pPr>
            <a:r>
              <a:rPr lang="en-GB" sz="1200" dirty="0">
                <a:latin typeface="Century Gothic" panose="020B0502020202020204" pitchFamily="34" charset="0"/>
                <a:ea typeface="Calibri" panose="020F0502020204030204" pitchFamily="34" charset="0"/>
                <a:cs typeface="Times New Roman" panose="02020603050405020304" pitchFamily="18" charset="0"/>
              </a:rPr>
              <a:t>Pale blue polo shirt</a:t>
            </a:r>
          </a:p>
          <a:p>
            <a:pPr marL="171450" indent="-171450">
              <a:lnSpc>
                <a:spcPct val="107000"/>
              </a:lnSpc>
              <a:spcAft>
                <a:spcPts val="700"/>
              </a:spcAft>
              <a:buFont typeface="Arial" panose="020B0604020202020204" pitchFamily="34" charset="0"/>
              <a:buChar char="•"/>
            </a:pPr>
            <a:r>
              <a:rPr lang="en-GB" sz="1200" dirty="0">
                <a:latin typeface="Century Gothic" panose="020B0502020202020204" pitchFamily="34" charset="0"/>
                <a:ea typeface="Calibri" panose="020F0502020204030204" pitchFamily="34" charset="0"/>
                <a:cs typeface="Times New Roman" panose="02020603050405020304" pitchFamily="18" charset="0"/>
              </a:rPr>
              <a:t>Navy blue sweatshirt (school logo sweatshirts optional)</a:t>
            </a:r>
          </a:p>
          <a:p>
            <a:pPr marL="171450" indent="-171450">
              <a:lnSpc>
                <a:spcPct val="107000"/>
              </a:lnSpc>
              <a:spcAft>
                <a:spcPts val="700"/>
              </a:spcAft>
              <a:buFont typeface="Arial" panose="020B0604020202020204" pitchFamily="34" charset="0"/>
              <a:buChar char="•"/>
            </a:pPr>
            <a:r>
              <a:rPr lang="en-GB" sz="1200" dirty="0">
                <a:latin typeface="Century Gothic" panose="020B0502020202020204" pitchFamily="34" charset="0"/>
                <a:ea typeface="Calibri" panose="020F0502020204030204" pitchFamily="34" charset="0"/>
                <a:cs typeface="Times New Roman" panose="02020603050405020304" pitchFamily="18" charset="0"/>
              </a:rPr>
              <a:t>Navy blue pinafore dress (winter) or a blue gingham summer dress (from Easter till the October half term). This is not mandatory.</a:t>
            </a:r>
          </a:p>
          <a:p>
            <a:pPr marL="171450" indent="-171450">
              <a:lnSpc>
                <a:spcPct val="107000"/>
              </a:lnSpc>
              <a:spcAft>
                <a:spcPts val="700"/>
              </a:spcAft>
              <a:buFont typeface="Arial" panose="020B0604020202020204" pitchFamily="34" charset="0"/>
              <a:buChar char="•"/>
            </a:pPr>
            <a:r>
              <a:rPr lang="en-GB" sz="1200" dirty="0">
                <a:latin typeface="Century Gothic" panose="020B0502020202020204" pitchFamily="34" charset="0"/>
                <a:ea typeface="Calibri" panose="020F0502020204030204" pitchFamily="34" charset="0"/>
                <a:cs typeface="Times New Roman" panose="02020603050405020304" pitchFamily="18" charset="0"/>
              </a:rPr>
              <a:t>Socks / tights and comfortable shoes.</a:t>
            </a:r>
          </a:p>
          <a:p>
            <a:pPr>
              <a:lnSpc>
                <a:spcPct val="107000"/>
              </a:lnSpc>
              <a:spcAft>
                <a:spcPts val="700"/>
              </a:spcAft>
            </a:pPr>
            <a:r>
              <a:rPr lang="en-GB" sz="1200" b="1" dirty="0">
                <a:latin typeface="Century Gothic" panose="020B0502020202020204" pitchFamily="34" charset="0"/>
                <a:ea typeface="Calibri" panose="020F0502020204030204" pitchFamily="34" charset="0"/>
                <a:cs typeface="Times New Roman" panose="02020603050405020304" pitchFamily="18" charset="0"/>
              </a:rPr>
              <a:t>PE Kit:</a:t>
            </a:r>
          </a:p>
          <a:p>
            <a:pPr marL="171450" indent="-171450">
              <a:lnSpc>
                <a:spcPct val="107000"/>
              </a:lnSpc>
              <a:spcAft>
                <a:spcPts val="700"/>
              </a:spcAft>
              <a:buFont typeface="Arial" panose="020B0604020202020204" pitchFamily="34" charset="0"/>
              <a:buChar char="•"/>
            </a:pPr>
            <a:r>
              <a:rPr lang="en-GB" sz="1200" dirty="0">
                <a:latin typeface="Century Gothic" panose="020B0502020202020204" pitchFamily="34" charset="0"/>
                <a:ea typeface="Calibri" panose="020F0502020204030204" pitchFamily="34" charset="0"/>
                <a:cs typeface="Times New Roman" panose="02020603050405020304" pitchFamily="18" charset="0"/>
              </a:rPr>
              <a:t>Children in Nursery wear their usual uniform for PE. </a:t>
            </a:r>
          </a:p>
          <a:p>
            <a:pPr>
              <a:lnSpc>
                <a:spcPct val="107000"/>
              </a:lnSpc>
              <a:spcAft>
                <a:spcPts val="700"/>
              </a:spcAft>
            </a:pPr>
            <a:r>
              <a:rPr lang="en-GB" sz="1200" b="1" dirty="0">
                <a:latin typeface="Century Gothic" panose="020B0502020202020204" pitchFamily="34" charset="0"/>
                <a:ea typeface="Calibri" panose="020F0502020204030204" pitchFamily="34" charset="0"/>
                <a:cs typeface="Times New Roman" panose="02020603050405020304" pitchFamily="18" charset="0"/>
              </a:rPr>
              <a:t>Children will also need: </a:t>
            </a:r>
          </a:p>
          <a:p>
            <a:pPr marL="171450" indent="-171450">
              <a:lnSpc>
                <a:spcPct val="107000"/>
              </a:lnSpc>
              <a:spcAft>
                <a:spcPts val="700"/>
              </a:spcAft>
              <a:buFont typeface="Arial" panose="020B0604020202020204" pitchFamily="34" charset="0"/>
              <a:buChar char="•"/>
            </a:pPr>
            <a:r>
              <a:rPr lang="en-GB" sz="1200" dirty="0">
                <a:latin typeface="Century Gothic" panose="020B0502020202020204" pitchFamily="34" charset="0"/>
                <a:ea typeface="Calibri" panose="020F0502020204030204" pitchFamily="34" charset="0"/>
                <a:cs typeface="Times New Roman" panose="02020603050405020304" pitchFamily="18" charset="0"/>
              </a:rPr>
              <a:t>A Malden Parochial logo navy blue book bag</a:t>
            </a:r>
          </a:p>
          <a:p>
            <a:pPr marL="171450" indent="-171450">
              <a:lnSpc>
                <a:spcPct val="107000"/>
              </a:lnSpc>
              <a:spcAft>
                <a:spcPts val="700"/>
              </a:spcAft>
              <a:buFont typeface="Arial" panose="020B0604020202020204" pitchFamily="34" charset="0"/>
              <a:buChar char="•"/>
            </a:pPr>
            <a:r>
              <a:rPr lang="en-GB" sz="1200" dirty="0">
                <a:latin typeface="Century Gothic" panose="020B0502020202020204" pitchFamily="34" charset="0"/>
                <a:ea typeface="Calibri" panose="020F0502020204030204" pitchFamily="34" charset="0"/>
                <a:cs typeface="Times New Roman" panose="02020603050405020304" pitchFamily="18" charset="0"/>
              </a:rPr>
              <a:t>A waterproof coat for outdoor play</a:t>
            </a:r>
          </a:p>
          <a:p>
            <a:pPr marL="171450" indent="-171450">
              <a:lnSpc>
                <a:spcPct val="107000"/>
              </a:lnSpc>
              <a:spcAft>
                <a:spcPts val="700"/>
              </a:spcAft>
              <a:buFont typeface="Arial" panose="020B0604020202020204" pitchFamily="34" charset="0"/>
              <a:buChar char="•"/>
            </a:pPr>
            <a:r>
              <a:rPr lang="en-GB" sz="1200" dirty="0">
                <a:latin typeface="Century Gothic" panose="020B0502020202020204" pitchFamily="34" charset="0"/>
                <a:ea typeface="Calibri" panose="020F0502020204030204" pitchFamily="34" charset="0"/>
                <a:cs typeface="Times New Roman" panose="02020603050405020304" pitchFamily="18" charset="0"/>
              </a:rPr>
              <a:t>Adequate sun protection on hot days (sunhat plus parents should apply sunscreen)</a:t>
            </a:r>
          </a:p>
          <a:p>
            <a:pPr marL="171450" indent="-171450">
              <a:lnSpc>
                <a:spcPct val="107000"/>
              </a:lnSpc>
              <a:spcAft>
                <a:spcPts val="700"/>
              </a:spcAft>
              <a:buFont typeface="Arial" panose="020B0604020202020204" pitchFamily="34" charset="0"/>
              <a:buChar char="•"/>
            </a:pPr>
            <a:r>
              <a:rPr lang="en-GB" sz="1200" dirty="0">
                <a:latin typeface="Century Gothic" panose="020B0502020202020204" pitchFamily="34" charset="0"/>
                <a:ea typeface="Calibri" panose="020F0502020204030204" pitchFamily="34" charset="0"/>
                <a:cs typeface="Times New Roman" panose="02020603050405020304" pitchFamily="18" charset="0"/>
              </a:rPr>
              <a:t>A named water bottle full of water</a:t>
            </a:r>
          </a:p>
        </p:txBody>
      </p:sp>
    </p:spTree>
    <p:extLst>
      <p:ext uri="{BB962C8B-B14F-4D97-AF65-F5344CB8AC3E}">
        <p14:creationId xmlns:p14="http://schemas.microsoft.com/office/powerpoint/2010/main" val="2883459497"/>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F8B771627C09394899BD6F3C89C71422" ma:contentTypeVersion="13" ma:contentTypeDescription="Create a new document." ma:contentTypeScope="" ma:versionID="f3c2b848b52c5b189525c8960725eb62">
  <xsd:schema xmlns:xsd="http://www.w3.org/2001/XMLSchema" xmlns:xs="http://www.w3.org/2001/XMLSchema" xmlns:p="http://schemas.microsoft.com/office/2006/metadata/properties" xmlns:ns3="9330b3e2-0824-4f5d-b91f-9dec8d2e8bb6" xmlns:ns4="12b5a30d-938b-4ba7-ae00-e32f6f835cc0" targetNamespace="http://schemas.microsoft.com/office/2006/metadata/properties" ma:root="true" ma:fieldsID="3018c32b646823e6bb4a899cd1ac5e4f" ns3:_="" ns4:_="">
    <xsd:import namespace="9330b3e2-0824-4f5d-b91f-9dec8d2e8bb6"/>
    <xsd:import namespace="12b5a30d-938b-4ba7-ae00-e32f6f835cc0"/>
    <xsd:element name="properties">
      <xsd:complexType>
        <xsd:sequence>
          <xsd:element name="documentManagement">
            <xsd:complexType>
              <xsd:all>
                <xsd:element ref="ns3:SharedWithUsers" minOccurs="0"/>
                <xsd:element ref="ns3:SharedWithDetails" minOccurs="0"/>
                <xsd:element ref="ns3:SharingHintHash" minOccurs="0"/>
                <xsd:element ref="ns4:MediaServiceMetadata" minOccurs="0"/>
                <xsd:element ref="ns4:MediaServiceFastMetadata" minOccurs="0"/>
                <xsd:element ref="ns4:MediaServiceAutoKeyPoints" minOccurs="0"/>
                <xsd:element ref="ns4:MediaServiceKeyPoints" minOccurs="0"/>
                <xsd:element ref="ns4:MediaServiceAutoTags" minOccurs="0"/>
                <xsd:element ref="ns4:MediaServiceOCR" minOccurs="0"/>
                <xsd:element ref="ns4:MediaServiceGenerationTime" minOccurs="0"/>
                <xsd:element ref="ns4:MediaServiceEventHashCode" minOccurs="0"/>
                <xsd:element ref="ns4:MediaServiceDateTaken" minOccurs="0"/>
                <xsd:element ref="ns4: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9330b3e2-0824-4f5d-b91f-9dec8d2e8bb6"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internalName="SharedWithDetails" ma:readOnly="true">
      <xsd:simpleType>
        <xsd:restriction base="dms:Note">
          <xsd:maxLength value="255"/>
        </xsd:restriction>
      </xsd:simpleType>
    </xsd:element>
    <xsd:element name="SharingHintHash" ma:index="10" nillable="true" ma:displayName="Sharing Hint Hash" ma:hidden="true" ma:internalName="SharingHintHash"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12b5a30d-938b-4ba7-ae00-e32f6f835cc0" elementFormDefault="qualified">
    <xsd:import namespace="http://schemas.microsoft.com/office/2006/documentManagement/types"/>
    <xsd:import namespace="http://schemas.microsoft.com/office/infopath/2007/PartnerControls"/>
    <xsd:element name="MediaServiceMetadata" ma:index="11" nillable="true" ma:displayName="MediaServiceMetadata" ma:hidden="true" ma:internalName="MediaServiceMetadata" ma:readOnly="true">
      <xsd:simpleType>
        <xsd:restriction base="dms:Note"/>
      </xsd:simpleType>
    </xsd:element>
    <xsd:element name="MediaServiceFastMetadata" ma:index="12" nillable="true" ma:displayName="MediaServiceFastMetadata" ma:hidden="true" ma:internalName="MediaServiceFastMetadata" ma:readOnly="true">
      <xsd:simpleType>
        <xsd:restriction base="dms:Note"/>
      </xsd:simpleType>
    </xsd:element>
    <xsd:element name="MediaServiceAutoKeyPoints" ma:index="13" nillable="true" ma:displayName="MediaServiceAutoKeyPoints" ma:hidden="true" ma:internalName="MediaServiceAutoKeyPoints" ma:readOnly="true">
      <xsd:simpleType>
        <xsd:restriction base="dms:Note"/>
      </xsd:simpleType>
    </xsd:element>
    <xsd:element name="MediaServiceKeyPoints" ma:index="14" nillable="true" ma:displayName="KeyPoints" ma:internalName="MediaServiceKeyPoints" ma:readOnly="true">
      <xsd:simpleType>
        <xsd:restriction base="dms:Note">
          <xsd:maxLength value="255"/>
        </xsd:restriction>
      </xsd:simpleType>
    </xsd:element>
    <xsd:element name="MediaServiceAutoTags" ma:index="15" nillable="true" ma:displayName="Tags" ma:internalName="MediaServiceAutoTags"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ServiceDateTaken" ma:index="19" nillable="true" ma:displayName="MediaServiceDateTaken" ma:hidden="true" ma:internalName="MediaServiceDateTaken" ma:readOnly="true">
      <xsd:simpleType>
        <xsd:restriction base="dms:Text"/>
      </xsd:simpleType>
    </xsd:element>
    <xsd:element name="MediaServiceLocation" ma:index="20" nillable="true" ma:displayName="Location" ma:internalName="MediaServiceLocation"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00AE9D77-4A5A-4ED1-9B7F-2F2B855AAEDB}">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9330b3e2-0824-4f5d-b91f-9dec8d2e8bb6"/>
    <ds:schemaRef ds:uri="12b5a30d-938b-4ba7-ae00-e32f6f835cc0"/>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87001D4C-E019-480C-A167-BB6A9E5F354B}">
  <ds:schemaRefs>
    <ds:schemaRef ds:uri="http://schemas.microsoft.com/sharepoint/v3/contenttype/forms"/>
  </ds:schemaRefs>
</ds:datastoreItem>
</file>

<file path=customXml/itemProps3.xml><?xml version="1.0" encoding="utf-8"?>
<ds:datastoreItem xmlns:ds="http://schemas.openxmlformats.org/officeDocument/2006/customXml" ds:itemID="{0268D632-DE39-44F9-B512-014886F36C17}">
  <ds:schemaRefs>
    <ds:schemaRef ds:uri="http://www.w3.org/XML/1998/namespace"/>
    <ds:schemaRef ds:uri="http://schemas.microsoft.com/office/2006/documentManagement/types"/>
    <ds:schemaRef ds:uri="http://schemas.microsoft.com/office/infopath/2007/PartnerControls"/>
    <ds:schemaRef ds:uri="9330b3e2-0824-4f5d-b91f-9dec8d2e8bb6"/>
    <ds:schemaRef ds:uri="http://purl.org/dc/terms/"/>
    <ds:schemaRef ds:uri="http://purl.org/dc/elements/1.1/"/>
    <ds:schemaRef ds:uri="http://schemas.openxmlformats.org/package/2006/metadata/core-properties"/>
    <ds:schemaRef ds:uri="12b5a30d-938b-4ba7-ae00-e32f6f835cc0"/>
    <ds:schemaRef ds:uri="http://schemas.microsoft.com/office/2006/metadata/properties"/>
    <ds:schemaRef ds:uri="http://purl.org/dc/dcmitype/"/>
  </ds:schemaRefs>
</ds:datastoreItem>
</file>

<file path=docProps/app.xml><?xml version="1.0" encoding="utf-8"?>
<Properties xmlns="http://schemas.openxmlformats.org/officeDocument/2006/extended-properties" xmlns:vt="http://schemas.openxmlformats.org/officeDocument/2006/docPropsVTypes">
  <TotalTime>142</TotalTime>
  <Words>1673</Words>
  <Application>Microsoft Office PowerPoint</Application>
  <PresentationFormat>On-screen Show (4:3)</PresentationFormat>
  <Paragraphs>146</Paragraphs>
  <Slides>10</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10</vt:i4>
      </vt:variant>
    </vt:vector>
  </HeadingPairs>
  <TitlesOfParts>
    <vt:vector size="17" baseType="lpstr">
      <vt:lpstr>Arial</vt:lpstr>
      <vt:lpstr>Calibri</vt:lpstr>
      <vt:lpstr>Calibri Light</vt:lpstr>
      <vt:lpstr>Century Gothic</vt:lpstr>
      <vt:lpstr>Times New Roman</vt:lpstr>
      <vt:lpstr>Wingdings</vt:lpstr>
      <vt:lpstr>Office Theme</vt:lpstr>
      <vt:lpstr>Malden Parochial Church of England Nursery School</vt:lpstr>
      <vt:lpstr>What options do we offer?</vt:lpstr>
      <vt:lpstr>How will we help your child settle in?</vt:lpstr>
      <vt:lpstr>What to expect at Nursery?</vt:lpstr>
      <vt:lpstr>What will my child learn?</vt:lpstr>
      <vt:lpstr>Early reading and maths</vt:lpstr>
      <vt:lpstr>How will I know what my child has been doing at Nursery?</vt:lpstr>
      <vt:lpstr>What wraparound care is available?</vt:lpstr>
      <vt:lpstr>What will my child need?</vt:lpstr>
      <vt:lpstr>Why choose us?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MALDEN PAROCHIAL COFE PRIMARY SCHOOL</dc:title>
  <dc:creator>Berry, Jillian</dc:creator>
  <cp:lastModifiedBy>Molly Reeve</cp:lastModifiedBy>
  <cp:revision>35</cp:revision>
  <cp:lastPrinted>2023-06-26T21:36:23Z</cp:lastPrinted>
  <dcterms:created xsi:type="dcterms:W3CDTF">2021-03-25T16:45:48Z</dcterms:created>
  <dcterms:modified xsi:type="dcterms:W3CDTF">2023-12-07T13:37:05Z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0x010100F8B771627C09394899BD6F3C89C71422</vt:lpwstr>
  </property>
  <property fmtid="{D5CDD505-2E9C-101B-9397-08002B2CF9AE}" pid="3" name="MSIP_Label_959a91ea-2073-4935-a795-8d5add99d027_Enabled">
    <vt:lpwstr>true</vt:lpwstr>
  </property>
  <property fmtid="{D5CDD505-2E9C-101B-9397-08002B2CF9AE}" pid="4" name="MSIP_Label_959a91ea-2073-4935-a795-8d5add99d027_SetDate">
    <vt:lpwstr>2023-05-25T21:51:44Z</vt:lpwstr>
  </property>
  <property fmtid="{D5CDD505-2E9C-101B-9397-08002B2CF9AE}" pid="5" name="MSIP_Label_959a91ea-2073-4935-a795-8d5add99d027_Method">
    <vt:lpwstr>Privileged</vt:lpwstr>
  </property>
  <property fmtid="{D5CDD505-2E9C-101B-9397-08002B2CF9AE}" pid="6" name="MSIP_Label_959a91ea-2073-4935-a795-8d5add99d027_Name">
    <vt:lpwstr>Non-Confidential</vt:lpwstr>
  </property>
  <property fmtid="{D5CDD505-2E9C-101B-9397-08002B2CF9AE}" pid="7" name="MSIP_Label_959a91ea-2073-4935-a795-8d5add99d027_SiteId">
    <vt:lpwstr>d246baab-cc00-4ed2-bc4e-f8a46cbc590d</vt:lpwstr>
  </property>
  <property fmtid="{D5CDD505-2E9C-101B-9397-08002B2CF9AE}" pid="8" name="MSIP_Label_959a91ea-2073-4935-a795-8d5add99d027_ActionId">
    <vt:lpwstr>7cbc0105-0272-49a9-a5b5-4f64e2f50d64</vt:lpwstr>
  </property>
  <property fmtid="{D5CDD505-2E9C-101B-9397-08002B2CF9AE}" pid="9" name="MSIP_Label_959a91ea-2073-4935-a795-8d5add99d027_ContentBits">
    <vt:lpwstr>0</vt:lpwstr>
  </property>
</Properties>
</file>